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9" r:id="rId6"/>
    <p:sldId id="260" r:id="rId7"/>
    <p:sldId id="285" r:id="rId8"/>
    <p:sldId id="286" r:id="rId9"/>
    <p:sldId id="301" r:id="rId10"/>
    <p:sldId id="302" r:id="rId11"/>
    <p:sldId id="283" r:id="rId12"/>
    <p:sldId id="284" r:id="rId13"/>
    <p:sldId id="262" r:id="rId14"/>
    <p:sldId id="270" r:id="rId15"/>
    <p:sldId id="267" r:id="rId16"/>
    <p:sldId id="272" r:id="rId17"/>
    <p:sldId id="273" r:id="rId18"/>
    <p:sldId id="274" r:id="rId19"/>
    <p:sldId id="275" r:id="rId20"/>
    <p:sldId id="277" r:id="rId21"/>
    <p:sldId id="263" r:id="rId22"/>
    <p:sldId id="282" r:id="rId23"/>
    <p:sldId id="287" r:id="rId24"/>
    <p:sldId id="288" r:id="rId25"/>
    <p:sldId id="289" r:id="rId26"/>
    <p:sldId id="290" r:id="rId27"/>
    <p:sldId id="304" r:id="rId28"/>
    <p:sldId id="276" r:id="rId29"/>
    <p:sldId id="281" r:id="rId30"/>
    <p:sldId id="265" r:id="rId31"/>
    <p:sldId id="303" r:id="rId32"/>
    <p:sldId id="305" r:id="rId33"/>
    <p:sldId id="266" r:id="rId34"/>
    <p:sldId id="279" r:id="rId35"/>
    <p:sldId id="306" r:id="rId36"/>
    <p:sldId id="297" r:id="rId37"/>
    <p:sldId id="298" r:id="rId38"/>
    <p:sldId id="299" r:id="rId39"/>
    <p:sldId id="300" r:id="rId40"/>
    <p:sldId id="280" r:id="rId41"/>
    <p:sldId id="295" r:id="rId42"/>
    <p:sldId id="291" r:id="rId43"/>
    <p:sldId id="292" r:id="rId44"/>
    <p:sldId id="296" r:id="rId45"/>
    <p:sldId id="293" r:id="rId46"/>
    <p:sldId id="294" r:id="rId47"/>
    <p:sldId id="311" r:id="rId48"/>
    <p:sldId id="307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55">
          <p15:clr>
            <a:srgbClr val="A4A3A4"/>
          </p15:clr>
        </p15:guide>
        <p15:guide id="4" orient="horz" pos="482">
          <p15:clr>
            <a:srgbClr val="A4A3A4"/>
          </p15:clr>
        </p15:guide>
        <p15:guide id="5" pos="6799">
          <p15:clr>
            <a:srgbClr val="A4A3A4"/>
          </p15:clr>
        </p15:guide>
        <p15:guide id="6" orient="horz" pos="845">
          <p15:clr>
            <a:srgbClr val="A4A3A4"/>
          </p15:clr>
        </p15:guide>
        <p15:guide id="7" pos="1023">
          <p15:clr>
            <a:srgbClr val="A4A3A4"/>
          </p15:clr>
        </p15:guide>
        <p15:guide id="8" orient="horz" pos="980">
          <p15:clr>
            <a:srgbClr val="A4A3A4"/>
          </p15:clr>
        </p15:guide>
        <p15:guide id="9" pos="7441">
          <p15:clr>
            <a:srgbClr val="A4A3A4"/>
          </p15:clr>
        </p15:guide>
        <p15:guide id="10" pos="305">
          <p15:clr>
            <a:srgbClr val="A4A3A4"/>
          </p15:clr>
        </p15:guide>
        <p15:guide id="11" pos="42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einh" initials="k" lastIdx="5" clrIdx="0"/>
  <p:cmAuthor id="2" name="Andrew" initials="ACS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406B"/>
    <a:srgbClr val="5D7591"/>
    <a:srgbClr val="01283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08C9A-35BE-45A8-B3BB-BD396F4B7A8F}" v="6" dt="2024-11-29T08:22:30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7" autoAdjust="0"/>
    <p:restoredTop sz="94660"/>
  </p:normalViewPr>
  <p:slideViewPr>
    <p:cSldViewPr snapToObjects="1">
      <p:cViewPr varScale="1">
        <p:scale>
          <a:sx n="83" d="100"/>
          <a:sy n="83" d="100"/>
        </p:scale>
        <p:origin x="543" y="54"/>
      </p:cViewPr>
      <p:guideLst>
        <p:guide orient="horz" pos="2160"/>
        <p:guide pos="3840"/>
        <p:guide orient="horz" pos="255"/>
        <p:guide orient="horz" pos="482"/>
        <p:guide pos="6799"/>
        <p:guide orient="horz" pos="845"/>
        <p:guide pos="1023"/>
        <p:guide orient="horz" pos="980"/>
        <p:guide pos="7441"/>
        <p:guide pos="305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Symonds" userId="65a0628e-2092-4040-be36-639a2e2cc6b3" providerId="ADAL" clId="{14708C9A-35BE-45A8-B3BB-BD396F4B7A8F}"/>
    <pc:docChg chg="undo redo custSel modSld">
      <pc:chgData name="Andrew Symonds" userId="65a0628e-2092-4040-be36-639a2e2cc6b3" providerId="ADAL" clId="{14708C9A-35BE-45A8-B3BB-BD396F4B7A8F}" dt="2024-11-29T08:25:45.117" v="704" actId="6549"/>
      <pc:docMkLst>
        <pc:docMk/>
      </pc:docMkLst>
      <pc:sldChg chg="modSp mod">
        <pc:chgData name="Andrew Symonds" userId="65a0628e-2092-4040-be36-639a2e2cc6b3" providerId="ADAL" clId="{14708C9A-35BE-45A8-B3BB-BD396F4B7A8F}" dt="2024-11-29T08:01:34.542" v="203" actId="13926"/>
        <pc:sldMkLst>
          <pc:docMk/>
          <pc:sldMk cId="0" sldId="272"/>
        </pc:sldMkLst>
        <pc:spChg chg="mod">
          <ac:chgData name="Andrew Symonds" userId="65a0628e-2092-4040-be36-639a2e2cc6b3" providerId="ADAL" clId="{14708C9A-35BE-45A8-B3BB-BD396F4B7A8F}" dt="2024-11-29T08:01:34.542" v="203" actId="13926"/>
          <ac:spMkLst>
            <pc:docMk/>
            <pc:sldMk cId="0" sldId="272"/>
            <ac:spMk id="21509" creationId="{00000000-0000-0000-0000-000000000000}"/>
          </ac:spMkLst>
        </pc:spChg>
      </pc:sldChg>
      <pc:sldChg chg="modSp mod">
        <pc:chgData name="Andrew Symonds" userId="65a0628e-2092-4040-be36-639a2e2cc6b3" providerId="ADAL" clId="{14708C9A-35BE-45A8-B3BB-BD396F4B7A8F}" dt="2024-11-29T08:01:04.376" v="202" actId="13926"/>
        <pc:sldMkLst>
          <pc:docMk/>
          <pc:sldMk cId="0" sldId="279"/>
        </pc:sldMkLst>
        <pc:spChg chg="mod">
          <ac:chgData name="Andrew Symonds" userId="65a0628e-2092-4040-be36-639a2e2cc6b3" providerId="ADAL" clId="{14708C9A-35BE-45A8-B3BB-BD396F4B7A8F}" dt="2024-11-29T08:00:55.309" v="201" actId="13926"/>
          <ac:spMkLst>
            <pc:docMk/>
            <pc:sldMk cId="0" sldId="279"/>
            <ac:spMk id="24578" creationId="{00000000-0000-0000-0000-000000000000}"/>
          </ac:spMkLst>
        </pc:spChg>
        <pc:spChg chg="mod">
          <ac:chgData name="Andrew Symonds" userId="65a0628e-2092-4040-be36-639a2e2cc6b3" providerId="ADAL" clId="{14708C9A-35BE-45A8-B3BB-BD396F4B7A8F}" dt="2024-11-29T08:01:04.376" v="202" actId="13926"/>
          <ac:spMkLst>
            <pc:docMk/>
            <pc:sldMk cId="0" sldId="279"/>
            <ac:spMk id="24583" creationId="{00000000-0000-0000-0000-000000000000}"/>
          </ac:spMkLst>
        </pc:spChg>
      </pc:sldChg>
      <pc:sldChg chg="modSp mod">
        <pc:chgData name="Andrew Symonds" userId="65a0628e-2092-4040-be36-639a2e2cc6b3" providerId="ADAL" clId="{14708C9A-35BE-45A8-B3BB-BD396F4B7A8F}" dt="2024-11-29T08:25:45.117" v="704" actId="6549"/>
        <pc:sldMkLst>
          <pc:docMk/>
          <pc:sldMk cId="0" sldId="363"/>
        </pc:sldMkLst>
        <pc:spChg chg="mod">
          <ac:chgData name="Andrew Symonds" userId="65a0628e-2092-4040-be36-639a2e2cc6b3" providerId="ADAL" clId="{14708C9A-35BE-45A8-B3BB-BD396F4B7A8F}" dt="2024-11-29T08:21:48.497" v="688" actId="790"/>
          <ac:spMkLst>
            <pc:docMk/>
            <pc:sldMk cId="0" sldId="363"/>
            <ac:spMk id="24578" creationId="{00000000-0000-0000-0000-000000000000}"/>
          </ac:spMkLst>
        </pc:spChg>
        <pc:spChg chg="mod">
          <ac:chgData name="Andrew Symonds" userId="65a0628e-2092-4040-be36-639a2e2cc6b3" providerId="ADAL" clId="{14708C9A-35BE-45A8-B3BB-BD396F4B7A8F}" dt="2024-11-29T08:25:45.117" v="704" actId="6549"/>
          <ac:spMkLst>
            <pc:docMk/>
            <pc:sldMk cId="0" sldId="363"/>
            <ac:spMk id="2458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CD58586-DA46-4585-914A-B9545ACEE27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85720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0"/>
            <a:r>
              <a:rPr lang="de-DE" noProof="0"/>
              <a:t>Zweite Ebene</a:t>
            </a:r>
          </a:p>
          <a:p>
            <a:pPr lvl="0"/>
            <a:r>
              <a:rPr lang="de-DE" noProof="0"/>
              <a:t>Dritte Ebene</a:t>
            </a:r>
          </a:p>
          <a:p>
            <a:pPr lvl="0"/>
            <a:r>
              <a:rPr lang="de-DE" noProof="0"/>
              <a:t>Vierte Ebene</a:t>
            </a:r>
          </a:p>
          <a:p>
            <a:pPr lv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9581B4C-3AB1-49C3-8662-FB1C9B8FCAAE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12906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5"/>
          <a:stretch>
            <a:fillRect/>
          </a:stretch>
        </p:blipFill>
        <p:spPr bwMode="auto">
          <a:xfrm>
            <a:off x="0" y="19050"/>
            <a:ext cx="3024188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3" y="433388"/>
            <a:ext cx="9906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463818" y="2511726"/>
            <a:ext cx="7008779" cy="14375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463818" y="3951886"/>
            <a:ext cx="7008779" cy="16373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33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Text-Kombi-5-Aufzählu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/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6097588" y="1349375"/>
            <a:ext cx="6089650" cy="490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8866419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85392" y="1345199"/>
            <a:ext cx="5049839" cy="4913312"/>
          </a:xfrm>
          <a:prstGeom prst="rect">
            <a:avLst/>
          </a:prstGeom>
        </p:spPr>
        <p:txBody>
          <a:bodyPr lIns="0" tIns="46800"/>
          <a:lstStyle>
            <a:lvl1pPr marL="3429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Fußzeilenplatzhalter 15"/>
          <p:cNvSpPr>
            <a:spLocks noGrp="1"/>
          </p:cNvSpPr>
          <p:nvPr>
            <p:ph type="ftr" sz="quarter" idx="11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" name="Foliennummernplatzhalter 16"/>
          <p:cNvSpPr>
            <a:spLocks noGrp="1"/>
          </p:cNvSpPr>
          <p:nvPr>
            <p:ph type="sldNum" sz="quarter" idx="12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93CF4DE-E7B9-4A39-85BA-CD29C9A68641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3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8537778B-738C-43FF-A2C4-5D339B60B481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729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Platzierung zweit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/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15"/>
          <p:cNvCxnSpPr/>
          <p:nvPr userDrawn="1"/>
        </p:nvCxnSpPr>
        <p:spPr>
          <a:xfrm rot="5400000">
            <a:off x="10156825" y="593725"/>
            <a:ext cx="522288" cy="1588"/>
          </a:xfrm>
          <a:prstGeom prst="line">
            <a:avLst/>
          </a:prstGeom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7714291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6" name="Textplatzhalter 28"/>
          <p:cNvSpPr>
            <a:spLocks noGrp="1"/>
          </p:cNvSpPr>
          <p:nvPr>
            <p:ph type="body" sz="quarter" idx="11"/>
          </p:nvPr>
        </p:nvSpPr>
        <p:spPr>
          <a:xfrm>
            <a:off x="1630030" y="1350048"/>
            <a:ext cx="9163384" cy="4495800"/>
          </a:xfrm>
          <a:prstGeom prst="rect">
            <a:avLst/>
          </a:prstGeom>
        </p:spPr>
        <p:txBody>
          <a:bodyPr vert="horz" lIns="0"/>
          <a:lstStyle>
            <a:lvl1pPr marL="0" marR="0" indent="-342900" algn="l" defTabSz="4572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Fußzeilenplatzhalter 15"/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" name="Foliennummernplatzhalter 16"/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D1FB83-203C-41EE-8C47-FF8D51B47D55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A2135F4D-23CC-4BAA-8889-F01A349FB3F8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0269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1 - Gelb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2740"/>
            <a:ext cx="12192000" cy="6262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192000" cy="596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4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platzhalter 26"/>
          <p:cNvSpPr>
            <a:spLocks noGrp="1"/>
          </p:cNvSpPr>
          <p:nvPr>
            <p:ph type="body" sz="quarter" idx="13"/>
          </p:nvPr>
        </p:nvSpPr>
        <p:spPr>
          <a:xfrm>
            <a:off x="0" y="2745414"/>
            <a:ext cx="12203113" cy="695618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Lucida Grande"/>
              <a:buNone/>
              <a:defRPr sz="3000">
                <a:solidFill>
                  <a:srgbClr val="0128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7" name="Fußzeilenplatzhalter 15"/>
          <p:cNvSpPr>
            <a:spLocks noGrp="1"/>
          </p:cNvSpPr>
          <p:nvPr>
            <p:ph type="ftr" sz="quarter" idx="14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16"/>
          <p:cNvSpPr>
            <a:spLocks noGrp="1"/>
          </p:cNvSpPr>
          <p:nvPr>
            <p:ph type="sldNum" sz="quarter" idx="15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E08903F-90EC-4A68-9771-93E1A14EF685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6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066860AB-BFA1-491A-8EF6-6D0ADBE81FA7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594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2 -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 userDrawn="1"/>
        </p:nvSpPr>
        <p:spPr>
          <a:xfrm>
            <a:off x="0" y="0"/>
            <a:ext cx="12192000" cy="6262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192000" cy="596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platzhalter 26"/>
          <p:cNvSpPr>
            <a:spLocks noGrp="1"/>
          </p:cNvSpPr>
          <p:nvPr>
            <p:ph type="body" sz="quarter" idx="13"/>
          </p:nvPr>
        </p:nvSpPr>
        <p:spPr>
          <a:xfrm>
            <a:off x="4499" y="2745412"/>
            <a:ext cx="12198614" cy="695619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Lucida Grande"/>
              <a:buNone/>
              <a:defRPr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9" name="Fußzeilenplatzhalter 15"/>
          <p:cNvSpPr>
            <a:spLocks noGrp="1"/>
          </p:cNvSpPr>
          <p:nvPr>
            <p:ph type="ftr" sz="quarter" idx="14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" name="Foliennummernplatzhalter 16"/>
          <p:cNvSpPr>
            <a:spLocks noGrp="1"/>
          </p:cNvSpPr>
          <p:nvPr>
            <p:ph type="sldNum" sz="quarter" idx="15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E08903F-90EC-4A68-9771-93E1A14EF685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21" name="Datumsplatzhalter 17"/>
          <p:cNvSpPr>
            <a:spLocks noGrp="1"/>
          </p:cNvSpPr>
          <p:nvPr>
            <p:ph type="dt" sz="half" idx="16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066860AB-BFA1-491A-8EF6-6D0ADBE81FA7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964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3 - Blau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 userDrawn="1"/>
        </p:nvSpPr>
        <p:spPr>
          <a:xfrm>
            <a:off x="0" y="0"/>
            <a:ext cx="12192000" cy="6262688"/>
          </a:xfrm>
          <a:prstGeom prst="rect">
            <a:avLst/>
          </a:prstGeom>
          <a:solidFill>
            <a:srgbClr val="0128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192000" cy="596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platzhalter 26"/>
          <p:cNvSpPr>
            <a:spLocks noGrp="1"/>
          </p:cNvSpPr>
          <p:nvPr>
            <p:ph type="body" sz="quarter" idx="13"/>
          </p:nvPr>
        </p:nvSpPr>
        <p:spPr>
          <a:xfrm>
            <a:off x="4499" y="2745412"/>
            <a:ext cx="12198614" cy="695619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Lucida Grande"/>
              <a:buNone/>
              <a:defRPr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9" name="Fußzeilenplatzhalter 15"/>
          <p:cNvSpPr>
            <a:spLocks noGrp="1"/>
          </p:cNvSpPr>
          <p:nvPr>
            <p:ph type="ftr" sz="quarter" idx="14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" name="Foliennummernplatzhalter 16"/>
          <p:cNvSpPr>
            <a:spLocks noGrp="1"/>
          </p:cNvSpPr>
          <p:nvPr>
            <p:ph type="sldNum" sz="quarter" idx="15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E08903F-90EC-4A68-9771-93E1A14EF685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21" name="Datumsplatzhalter 17"/>
          <p:cNvSpPr>
            <a:spLocks noGrp="1"/>
          </p:cNvSpPr>
          <p:nvPr>
            <p:ph type="dt" sz="half" idx="16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066860AB-BFA1-491A-8EF6-6D0ADBE81FA7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7705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4 - Eule angeschnitten positiv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192000" cy="596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6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26"/>
          <p:cNvSpPr>
            <a:spLocks noGrp="1"/>
          </p:cNvSpPr>
          <p:nvPr>
            <p:ph type="body" sz="quarter" idx="13"/>
          </p:nvPr>
        </p:nvSpPr>
        <p:spPr>
          <a:xfrm>
            <a:off x="4499" y="2745412"/>
            <a:ext cx="12187501" cy="695619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Lucida Grande"/>
              <a:buNone/>
              <a:defRPr sz="3000">
                <a:solidFill>
                  <a:srgbClr val="19406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0" name="Fußzeilenplatzhalter 15"/>
          <p:cNvSpPr>
            <a:spLocks noGrp="1"/>
          </p:cNvSpPr>
          <p:nvPr>
            <p:ph type="ftr" sz="quarter" idx="14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" name="Foliennummernplatzhalter 16"/>
          <p:cNvSpPr>
            <a:spLocks noGrp="1"/>
          </p:cNvSpPr>
          <p:nvPr>
            <p:ph type="sldNum" sz="quarter" idx="15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E08903F-90EC-4A68-9771-93E1A14EF685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6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066860AB-BFA1-491A-8EF6-6D0ADBE81FA7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3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7" b="54561"/>
          <a:stretch>
            <a:fillRect/>
          </a:stretch>
        </p:blipFill>
        <p:spPr bwMode="auto">
          <a:xfrm>
            <a:off x="3718823" y="3871866"/>
            <a:ext cx="4758853" cy="238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553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629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ß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774825"/>
            <a:ext cx="3986213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0" y="3957214"/>
            <a:ext cx="12192000" cy="576064"/>
          </a:xfrm>
          <a:prstGeom prst="rect">
            <a:avLst/>
          </a:prstGeom>
          <a:noFill/>
        </p:spPr>
        <p:txBody>
          <a:bodyPr/>
          <a:lstStyle>
            <a:lvl1pPr algn="ctr">
              <a:defRPr sz="3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458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Fließtext 2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/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8866419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1"/>
          </p:nvPr>
        </p:nvSpPr>
        <p:spPr>
          <a:xfrm>
            <a:off x="1630030" y="1350048"/>
            <a:ext cx="9163384" cy="4495800"/>
          </a:xfrm>
          <a:prstGeom prst="rect">
            <a:avLst/>
          </a:prstGeom>
        </p:spPr>
        <p:txBody>
          <a:bodyPr vert="horz" lIns="0"/>
          <a:lstStyle>
            <a:lvl1pPr marL="0" marR="0" indent="-342900" algn="l" defTabSz="4572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1" name="Fußzeilenplatzhalter 15"/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" name="Foliennummernplatzhalter 16"/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03F9C6-84D0-4162-91EE-42F978B0FA19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3" name="Datumsplatzhalter 17"/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82088EF-85F2-4CD3-8D71-2FF36028FA0A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22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Fließtext fett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/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platzhalter 28"/>
          <p:cNvSpPr>
            <a:spLocks noGrp="1"/>
          </p:cNvSpPr>
          <p:nvPr>
            <p:ph type="body" sz="quarter" idx="11"/>
          </p:nvPr>
        </p:nvSpPr>
        <p:spPr>
          <a:xfrm>
            <a:off x="1630030" y="1350048"/>
            <a:ext cx="9169400" cy="4495800"/>
          </a:xfrm>
          <a:prstGeom prst="rect">
            <a:avLst/>
          </a:prstGeom>
        </p:spPr>
        <p:txBody>
          <a:bodyPr vert="horz" lIns="0"/>
          <a:lstStyle>
            <a:lvl1pPr marL="0" marR="0" indent="-342900" algn="l" defTabSz="457200" rtl="0" eaLnBrk="0" fontAlgn="base" latinLnBrk="0" hangingPunct="0">
              <a:lnSpc>
                <a:spcPct val="150000"/>
              </a:lnSpc>
              <a:spcBef>
                <a:spcPts val="24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4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8866419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1" name="Fußzeilenplatzhalter 15"/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" name="Foliennummernplatzhalter 16"/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2C501EE-CD04-41E7-B440-C3B3477471E4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3" name="Datumsplatzhalter 17"/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F39FB96C-9DBC-46E6-B2D0-D7242DB7E2D5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872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eingerüc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/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8866419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30363" y="1345199"/>
            <a:ext cx="9154784" cy="4913312"/>
          </a:xfrm>
          <a:prstGeom prst="rect">
            <a:avLst/>
          </a:prstGeom>
        </p:spPr>
        <p:txBody>
          <a:bodyPr lIns="0" tIns="46800"/>
          <a:lstStyle>
            <a:lvl1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Fußzeilenplatzhalter 15"/>
          <p:cNvSpPr>
            <a:spLocks noGrp="1"/>
          </p:cNvSpPr>
          <p:nvPr>
            <p:ph type="ftr" sz="quarter" idx="11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" name="Foliennummernplatzhalter 16"/>
          <p:cNvSpPr>
            <a:spLocks noGrp="1"/>
          </p:cNvSpPr>
          <p:nvPr>
            <p:ph type="sldNum" sz="quarter" idx="12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D33876-A343-4AB0-AF59-3085283FF471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3" name="Datumsplatzhalter 17"/>
          <p:cNvSpPr>
            <a:spLocks noGrp="1"/>
          </p:cNvSpPr>
          <p:nvPr>
            <p:ph type="dt" sz="half" idx="13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343F447D-18C7-4BD6-B08F-4152D8BD2FE5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12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 / Logo Eule / Streifen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192000" cy="596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4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platzhalter 26"/>
          <p:cNvSpPr>
            <a:spLocks noGrp="1"/>
          </p:cNvSpPr>
          <p:nvPr>
            <p:ph type="body" sz="quarter" idx="13"/>
          </p:nvPr>
        </p:nvSpPr>
        <p:spPr>
          <a:xfrm>
            <a:off x="397933" y="349044"/>
            <a:ext cx="8866419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0" name="Fußzeilenplatzhalter 15"/>
          <p:cNvSpPr>
            <a:spLocks noGrp="1"/>
          </p:cNvSpPr>
          <p:nvPr>
            <p:ph type="ftr" sz="quarter" idx="14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" name="Foliennummernplatzhalter 16"/>
          <p:cNvSpPr>
            <a:spLocks noGrp="1"/>
          </p:cNvSpPr>
          <p:nvPr>
            <p:ph type="sldNum" sz="quarter" idx="15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4DCBD55-91F0-45C8-9EAD-31C5FB32C79B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6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D3AEF513-E395-4A3D-8E58-0206060B0C19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448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Text-Kombi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18"/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4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6350" y="44450"/>
            <a:ext cx="6089650" cy="6210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6768766" y="1350048"/>
            <a:ext cx="5049838" cy="4495800"/>
          </a:xfrm>
          <a:prstGeom prst="rect">
            <a:avLst/>
          </a:prstGeom>
        </p:spPr>
        <p:txBody>
          <a:bodyPr vert="horz" lIns="0"/>
          <a:lstStyle>
            <a:lvl1pPr marL="0" marR="0" indent="-342900" algn="l" defTabSz="4572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1" name="Fußzeilenplatzhalter 15"/>
          <p:cNvSpPr>
            <a:spLocks noGrp="1"/>
          </p:cNvSpPr>
          <p:nvPr>
            <p:ph type="ftr" sz="quarter" idx="14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" name="Foliennummernplatzhalter 16"/>
          <p:cNvSpPr>
            <a:spLocks noGrp="1"/>
          </p:cNvSpPr>
          <p:nvPr>
            <p:ph type="sldNum" sz="quarter" idx="15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E5EB353-52B3-4C59-974B-DBFB9536EF79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3" name="Datumsplatzhalter 17"/>
          <p:cNvSpPr>
            <a:spLocks noGrp="1"/>
          </p:cNvSpPr>
          <p:nvPr>
            <p:ph type="dt" sz="half" idx="16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C9CF090C-F802-4A98-AB4C-52BD67E56E9F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0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Text-Kombi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/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6350" y="1349375"/>
            <a:ext cx="6089650" cy="490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8866419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11"/>
          </p:nvPr>
        </p:nvSpPr>
        <p:spPr>
          <a:xfrm>
            <a:off x="6768766" y="1350048"/>
            <a:ext cx="5049838" cy="4495800"/>
          </a:xfrm>
          <a:prstGeom prst="rect">
            <a:avLst/>
          </a:prstGeom>
        </p:spPr>
        <p:txBody>
          <a:bodyPr vert="horz" lIns="0"/>
          <a:lstStyle>
            <a:lvl1pPr marL="0" marR="0" indent="-342900" algn="l" defTabSz="4572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Fußzeilenplatzhalter 15"/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" name="Foliennummernplatzhalter 16"/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F903EA1-EC3C-48FB-AFDC-0715A5E8F6B5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5" name="Datumsplatzhalter 17"/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3A8E30D-A6B4-490F-BBF6-DF3C9C86279C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31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Text-Kombi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/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6097588" y="1349375"/>
            <a:ext cx="6089650" cy="490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8866419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4" name="Textplatzhalter 28"/>
          <p:cNvSpPr>
            <a:spLocks noGrp="1"/>
          </p:cNvSpPr>
          <p:nvPr>
            <p:ph type="body" sz="quarter" idx="11"/>
          </p:nvPr>
        </p:nvSpPr>
        <p:spPr>
          <a:xfrm>
            <a:off x="490205" y="1350048"/>
            <a:ext cx="4891732" cy="4495800"/>
          </a:xfrm>
          <a:prstGeom prst="rect">
            <a:avLst/>
          </a:prstGeom>
        </p:spPr>
        <p:txBody>
          <a:bodyPr vert="horz" lIns="0"/>
          <a:lstStyle>
            <a:lvl1pPr marL="0" marR="0" indent="-342900" algn="l" defTabSz="4572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FontTx/>
              <a:buNone/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Fußzeilenplatzhalter 15"/>
          <p:cNvSpPr>
            <a:spLocks noGrp="1"/>
          </p:cNvSpPr>
          <p:nvPr>
            <p:ph type="ftr" sz="quarter" idx="12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" name="Foliennummernplatzhalter 16"/>
          <p:cNvSpPr>
            <a:spLocks noGrp="1"/>
          </p:cNvSpPr>
          <p:nvPr>
            <p:ph type="sldNum" sz="quarter" idx="13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49EA074-14BF-4C08-ABA0-19844DC6C375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5" name="Datumsplatzhalter 17"/>
          <p:cNvSpPr>
            <a:spLocks noGrp="1"/>
          </p:cNvSpPr>
          <p:nvPr>
            <p:ph type="dt" sz="half" idx="14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D12A146F-698B-4B8A-A12B-173EE3126FD6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935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Text-Kombi-4-Aufzählu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8"/>
          <p:cNvSpPr>
            <a:spLocks noChangeArrowheads="1"/>
          </p:cNvSpPr>
          <p:nvPr userDrawn="1"/>
        </p:nvSpPr>
        <p:spPr bwMode="auto">
          <a:xfrm flipH="1">
            <a:off x="-6350" y="6254750"/>
            <a:ext cx="12204700" cy="603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5" name="Gerade Verbindung 14"/>
          <p:cNvCxnSpPr/>
          <p:nvPr userDrawn="1"/>
        </p:nvCxnSpPr>
        <p:spPr>
          <a:xfrm rot="5400000">
            <a:off x="1367632" y="6595269"/>
            <a:ext cx="522287" cy="3175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5"/>
          <p:cNvCxnSpPr/>
          <p:nvPr userDrawn="1"/>
        </p:nvCxnSpPr>
        <p:spPr>
          <a:xfrm rot="5400000">
            <a:off x="10541000" y="6596063"/>
            <a:ext cx="522287" cy="1588"/>
          </a:xfrm>
          <a:prstGeom prst="line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8"/>
          <p:cNvSpPr>
            <a:spLocks noChangeArrowheads="1"/>
          </p:cNvSpPr>
          <p:nvPr userDrawn="1"/>
        </p:nvSpPr>
        <p:spPr bwMode="auto">
          <a:xfrm flipH="1">
            <a:off x="0" y="6261100"/>
            <a:ext cx="12203113" cy="53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hteck 18"/>
          <p:cNvSpPr>
            <a:spLocks noChangeArrowheads="1"/>
          </p:cNvSpPr>
          <p:nvPr userDrawn="1"/>
        </p:nvSpPr>
        <p:spPr bwMode="auto">
          <a:xfrm flipH="1" flipV="1">
            <a:off x="0" y="0"/>
            <a:ext cx="955516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hteck 18"/>
          <p:cNvSpPr>
            <a:spLocks noChangeArrowheads="1"/>
          </p:cNvSpPr>
          <p:nvPr userDrawn="1"/>
        </p:nvSpPr>
        <p:spPr bwMode="auto">
          <a:xfrm flipH="1" flipV="1">
            <a:off x="9551988" y="0"/>
            <a:ext cx="2640012" cy="2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63" y="388938"/>
            <a:ext cx="11080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6350" y="1349375"/>
            <a:ext cx="6089650" cy="490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8866419" cy="68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Lucida Grande"/>
              <a:buNone/>
              <a:defRPr sz="3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900">
                <a:latin typeface="Verdana"/>
                <a:cs typeface="Verdana"/>
              </a:defRPr>
            </a:lvl2pPr>
            <a:lvl3pPr>
              <a:defRPr sz="900">
                <a:latin typeface="Verdana"/>
                <a:cs typeface="Verdana"/>
              </a:defRPr>
            </a:lvl3pPr>
            <a:lvl4pPr>
              <a:defRPr sz="900">
                <a:latin typeface="Verdana"/>
                <a:cs typeface="Verdana"/>
              </a:defRPr>
            </a:lvl4pPr>
            <a:lvl5pPr>
              <a:defRPr sz="900"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768765" y="1345199"/>
            <a:ext cx="5049839" cy="4913312"/>
          </a:xfrm>
          <a:prstGeom prst="rect">
            <a:avLst/>
          </a:prstGeom>
        </p:spPr>
        <p:txBody>
          <a:bodyPr lIns="0" tIns="46800"/>
          <a:lstStyle>
            <a:lvl1pPr marL="3429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Fußzeilenplatzhalter 15"/>
          <p:cNvSpPr>
            <a:spLocks noGrp="1"/>
          </p:cNvSpPr>
          <p:nvPr>
            <p:ph type="ftr" sz="quarter" idx="11"/>
          </p:nvPr>
        </p:nvSpPr>
        <p:spPr>
          <a:xfrm>
            <a:off x="1625600" y="6416675"/>
            <a:ext cx="8985250" cy="365125"/>
          </a:xfrm>
        </p:spPr>
        <p:txBody>
          <a:bodyPr rtlCol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" name="Foliennummernplatzhalter 16"/>
          <p:cNvSpPr>
            <a:spLocks noGrp="1"/>
          </p:cNvSpPr>
          <p:nvPr>
            <p:ph type="sldNum" sz="quarter" idx="12"/>
          </p:nvPr>
        </p:nvSpPr>
        <p:spPr>
          <a:xfrm>
            <a:off x="10991850" y="6416675"/>
            <a:ext cx="1200150" cy="365125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6E317D-C892-416C-87E1-03B7D17D2981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3"/>
          </p:nvPr>
        </p:nvSpPr>
        <p:spPr>
          <a:xfrm>
            <a:off x="398463" y="6424613"/>
            <a:ext cx="1227137" cy="357187"/>
          </a:xfrm>
        </p:spPr>
        <p:txBody>
          <a:bodyPr rtlCol="0"/>
          <a:lstStyle>
            <a:lvl1pPr algn="r">
              <a:defRPr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9C70085A-81E6-4373-A188-F16A72336CA3}" type="datetime1">
              <a:rPr lang="de-DE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80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de-DE"/>
              <a:t>Fußzeile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9C26CF26-809F-407B-9122-BBEFC90D682E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67" r:id="rId12"/>
    <p:sldLayoutId id="2147483874" r:id="rId13"/>
    <p:sldLayoutId id="2147483877" r:id="rId14"/>
    <p:sldLayoutId id="2147483876" r:id="rId15"/>
    <p:sldLayoutId id="2147483878" r:id="rId16"/>
    <p:sldLayoutId id="2147483875" r:id="rId17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4464050" y="2924944"/>
            <a:ext cx="7008813" cy="19442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4000" noProof="0" dirty="0"/>
              <a:t>Robust Cloud Segmentation in Satellite Images using Multi-view Learning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464050" y="4844510"/>
            <a:ext cx="7008813" cy="7738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600" noProof="0" dirty="0"/>
              <a:t>Rushan Mukherjee 7015520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1E8F67-B777-C3DE-1D0C-7FB5419B1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4800" noProof="0" dirty="0"/>
              <a:t>METHODOLOGY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18AD1-A1E4-1695-1F63-131FFE0407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en-IN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2F09-CE2D-3752-509D-F1831C6A7D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en-IN" noProof="0" smtClean="0"/>
              <a:pPr>
                <a:defRPr/>
              </a:pPr>
              <a:t>10</a:t>
            </a:fld>
            <a:endParaRPr lang="en-IN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8D65CD-6BB6-891C-DF2F-AC13FA5696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en-IN" noProof="0" smtClean="0"/>
              <a:pPr>
                <a:defRPr/>
              </a:pPr>
              <a:t>01-04-2025</a:t>
            </a:fld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8641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6834-4108-02B5-1845-78198CFA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D1612C-01F8-7506-C555-27CCC5B3A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noProof="0" dirty="0"/>
              <a:t>Proposed Model 1 – Multi-View Fusion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CC3B5-9B5E-4A68-6CDB-34CD0EC4AD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IN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990F7-BC02-F8AF-37EA-D72EC9ACB5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en-IN" noProof="0" smtClean="0"/>
              <a:pPr>
                <a:defRPr/>
              </a:pPr>
              <a:t>11</a:t>
            </a:fld>
            <a:endParaRPr lang="en-IN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73CFD-900E-BFC6-C5D8-1C52BC7A8F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en-IN" noProof="0" smtClean="0"/>
              <a:pPr>
                <a:defRPr/>
              </a:pPr>
              <a:t>01-04-2025</a:t>
            </a:fld>
            <a:endParaRPr lang="en-IN" noProof="0" dirty="0"/>
          </a:p>
        </p:txBody>
      </p:sp>
      <p:pic>
        <p:nvPicPr>
          <p:cNvPr id="2" name="Picture 1" descr="A close-up of a sign&#10;&#10;AI-generated content may be incorrect.">
            <a:extLst>
              <a:ext uri="{FF2B5EF4-FFF2-40B4-BE49-F238E27FC236}">
                <a16:creationId xmlns:a16="http://schemas.microsoft.com/office/drawing/2014/main" id="{3D9DF14E-17A2-F84D-6A22-00D3C21D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584725"/>
            <a:ext cx="4272376" cy="1553042"/>
          </a:xfrm>
          <a:prstGeom prst="rect">
            <a:avLst/>
          </a:prstGeom>
        </p:spPr>
      </p:pic>
      <p:pic>
        <p:nvPicPr>
          <p:cNvPr id="7" name="Picture 6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F150AA09-AA0D-1D47-E1F1-17948944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2241097"/>
            <a:ext cx="4272376" cy="1313154"/>
          </a:xfrm>
          <a:prstGeom prst="rect">
            <a:avLst/>
          </a:prstGeom>
        </p:spPr>
      </p:pic>
      <p:pic>
        <p:nvPicPr>
          <p:cNvPr id="10" name="Picture 9" descr="A diagram of different types of water&#10;&#10;AI-generated content may be incorrect.">
            <a:extLst>
              <a:ext uri="{FF2B5EF4-FFF2-40B4-BE49-F238E27FC236}">
                <a16:creationId xmlns:a16="http://schemas.microsoft.com/office/drawing/2014/main" id="{1A6E5B2A-7D0A-DF02-D957-5DD9702C4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980" y="2661012"/>
            <a:ext cx="4322988" cy="34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1D3B0F-5B5B-E0FB-F161-256626466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noProof="0" dirty="0"/>
              <a:t>Proposed Model 1 – Multi-View Fusion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A2B85-C595-E108-2B68-912FFB83B1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 noProof="0" dirty="0"/>
              <a:t>S = concatenation, P = Concatenation of Product of weight and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BA2F-8E84-D785-E8F3-B6AF61F247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en-IN" noProof="0" smtClean="0"/>
              <a:pPr>
                <a:defRPr/>
              </a:pPr>
              <a:t>12</a:t>
            </a:fld>
            <a:endParaRPr lang="en-IN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1BED6-048C-3867-39F9-B63151129D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en-IN" noProof="0" smtClean="0"/>
              <a:pPr>
                <a:defRPr/>
              </a:pPr>
              <a:t>01-04-2025</a:t>
            </a:fld>
            <a:endParaRPr lang="en-IN" noProof="0" dirty="0"/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7871C0D-E792-B546-9B47-AE8F8C4C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927908"/>
            <a:ext cx="8496944" cy="51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3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24E42-9D62-CB66-CF1A-3C8600662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Proposed Model – Gated Fusion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F211E-82F3-9886-5514-A076EB48B0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 = Concatenation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28705-05E2-87D5-D345-E3251D4CC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D8FCF0-7997-C11D-50F1-52BDCE1625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C42A681B-64A0-F4FD-8EF2-D08FE1F1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8" y="1317254"/>
            <a:ext cx="7255743" cy="42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2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618247-77B5-4086-D97D-1A20A056D3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0030" y="1350048"/>
            <a:ext cx="9938578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b="0" dirty="0"/>
              <a:t>Global cloud and cloud shadow segmentation benchmarking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dirty="0"/>
              <a:t>2000 unique Regions of Interest(ROI)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dirty="0"/>
              <a:t>Each ROI has 5 cloud coverage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dirty="0"/>
              <a:t>Cloud free, Almost-clear(0-25%), Low-Cloudy(25-45%), Mid-Cloudy(45-65%), Cloudy(&gt;65%).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dirty="0"/>
              <a:t>Spatial resolution: 5090x5090 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dirty="0"/>
              <a:t>Image sizes: 512x512 pixels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dirty="0"/>
              <a:t>3 types of annotation: High-quality human annotated, scribble and no annotation.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6368D0-1DE5-8B5B-1410-92FCCC065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Validation Dataset – Cloudsen12</a:t>
            </a:r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11195-F7FF-23D1-DF63-56BF77CDA2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IN" sz="1600" b="0" i="0" u="none" strike="noStrike" baseline="0" dirty="0">
                <a:latin typeface="URWPalladioL-Roma"/>
              </a:rPr>
              <a:t>Aybar et al. CloudSEN12, a global dataset for semantic understanding of cloud and cloud shadow in Sentinel-2.</a:t>
            </a:r>
            <a:endParaRPr lang="de-DE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919BF-F3DA-2C04-08EE-A9E548A3A2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de-DE" altLang="de-DE" smtClean="0"/>
              <a:pPr>
                <a:defRPr/>
              </a:pPr>
              <a:t>14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BA91-7771-8B16-23BC-36BA25851B7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41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B294A2-118E-65D2-FB2D-446A78DAA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Validation Dataset – Cloudsen12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8B4138-7031-AA7E-CC0B-04F47FCB4A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4 output classes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Clear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Thick cloud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Thin cloud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Cloud shadow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4F91C-8D5D-7087-4C5D-EF570EAA06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2C501EE-CD04-41E7-B440-C3B3477471E4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06C7E9-1D50-2F5A-407C-CFE4CF8828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F39FB96C-9DBC-46E6-B2D0-D7242DB7E2D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8" name="Picture 7" descr="A collage of images of land and water&#10;&#10;AI-generated content may be incorrect.">
            <a:extLst>
              <a:ext uri="{FF2B5EF4-FFF2-40B4-BE49-F238E27FC236}">
                <a16:creationId xmlns:a16="http://schemas.microsoft.com/office/drawing/2014/main" id="{E737ED6B-9C02-F588-1FA5-66A8B546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" y="970941"/>
            <a:ext cx="6598184" cy="52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1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3F4EB5-187E-1324-BA00-1F79A36A7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Validation Dataset – Cloudsen12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32811-6379-9AA4-C555-06C968C0CD5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23B48-CAB7-2B9E-1358-5C8B797D16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E5EB353-52B3-4C59-974B-DBFB9536EF79}" type="slidenum">
              <a:rPr lang="de-DE" altLang="de-DE" smtClean="0"/>
              <a:pPr>
                <a:defRPr/>
              </a:pPr>
              <a:t>16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90ED5-955E-BFE6-1E56-6346324E289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C9CF090C-F802-4A98-AB4C-52BD67E56E9F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6E0824-55DE-DB97-7DA3-8FC714B1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20" y="871732"/>
            <a:ext cx="6649839" cy="53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31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8CFB6D-E71B-2E02-9738-E22D041C71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Proposed Model 2 – Pretext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02C58-3CB8-76DA-4C9B-0F1397A9FD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z="1800" dirty="0"/>
              <a:t>W1, W2, W3 and W4 = </a:t>
            </a:r>
            <a:r>
              <a:rPr lang="de-DE" sz="1800" dirty="0" err="1"/>
              <a:t>Weights</a:t>
            </a:r>
            <a:r>
              <a:rPr lang="de-DE" sz="1800" dirty="0"/>
              <a:t> </a:t>
            </a:r>
            <a:r>
              <a:rPr lang="de-DE" sz="1800" dirty="0" err="1"/>
              <a:t>given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Output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E330-2328-0FEE-4DE1-48CAA4126B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de-DE" altLang="de-DE" smtClean="0"/>
              <a:pPr>
                <a:defRPr/>
              </a:pPr>
              <a:t>17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942DE0-C402-FEFE-2058-3F553E58A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24D28F4F-88C8-B102-8B44-205C4036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10" y="1023238"/>
            <a:ext cx="9467229" cy="53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4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B1C9D-05DE-D9F9-FF1C-FF30B487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29BBCC-ABBF-0B93-AA6C-BC4CB5F54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4800" noProof="0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8DF42-C58C-08AC-68F2-0F72C0AE59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en-IN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00BE-6E9F-C67D-C619-F62AE48854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en-IN" noProof="0" smtClean="0"/>
              <a:pPr>
                <a:defRPr/>
              </a:pPr>
              <a:t>18</a:t>
            </a:fld>
            <a:endParaRPr lang="en-IN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F365B4-241F-15A4-8FEA-B8F1D3719D8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en-IN" noProof="0" smtClean="0"/>
              <a:pPr>
                <a:defRPr/>
              </a:pPr>
              <a:t>01-04-2025</a:t>
            </a:fld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0459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B23A9E-8220-EEB0-A477-34D18C0E8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332656"/>
            <a:ext cx="9730515" cy="685800"/>
          </a:xfrm>
        </p:spPr>
        <p:txBody>
          <a:bodyPr/>
          <a:lstStyle/>
          <a:p>
            <a:r>
              <a:rPr lang="en-IN" dirty="0"/>
              <a:t>Proposed Models’ Performance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1F7C78B-4E69-B1AA-154E-AE4C6EDBE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413726"/>
              </p:ext>
            </p:extLst>
          </p:nvPr>
        </p:nvGraphicFramePr>
        <p:xfrm>
          <a:off x="767408" y="1328225"/>
          <a:ext cx="10018068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678">
                  <a:extLst>
                    <a:ext uri="{9D8B030D-6E8A-4147-A177-3AD203B41FA5}">
                      <a16:colId xmlns:a16="http://schemas.microsoft.com/office/drawing/2014/main" val="921362461"/>
                    </a:ext>
                  </a:extLst>
                </a:gridCol>
                <a:gridCol w="1669678">
                  <a:extLst>
                    <a:ext uri="{9D8B030D-6E8A-4147-A177-3AD203B41FA5}">
                      <a16:colId xmlns:a16="http://schemas.microsoft.com/office/drawing/2014/main" val="932217486"/>
                    </a:ext>
                  </a:extLst>
                </a:gridCol>
                <a:gridCol w="1669678">
                  <a:extLst>
                    <a:ext uri="{9D8B030D-6E8A-4147-A177-3AD203B41FA5}">
                      <a16:colId xmlns:a16="http://schemas.microsoft.com/office/drawing/2014/main" val="2463107590"/>
                    </a:ext>
                  </a:extLst>
                </a:gridCol>
                <a:gridCol w="1669678">
                  <a:extLst>
                    <a:ext uri="{9D8B030D-6E8A-4147-A177-3AD203B41FA5}">
                      <a16:colId xmlns:a16="http://schemas.microsoft.com/office/drawing/2014/main" val="3166276553"/>
                    </a:ext>
                  </a:extLst>
                </a:gridCol>
                <a:gridCol w="1669678">
                  <a:extLst>
                    <a:ext uri="{9D8B030D-6E8A-4147-A177-3AD203B41FA5}">
                      <a16:colId xmlns:a16="http://schemas.microsoft.com/office/drawing/2014/main" val="510645773"/>
                    </a:ext>
                  </a:extLst>
                </a:gridCol>
                <a:gridCol w="1669678">
                  <a:extLst>
                    <a:ext uri="{9D8B030D-6E8A-4147-A177-3AD203B41FA5}">
                      <a16:colId xmlns:a16="http://schemas.microsoft.com/office/drawing/2014/main" val="1293534308"/>
                    </a:ext>
                  </a:extLst>
                </a:gridCol>
              </a:tblGrid>
              <a:tr h="3636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174396"/>
                  </a:ext>
                </a:extLst>
              </a:tr>
              <a:tr h="3636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Sen2Cor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633805"/>
                  </a:ext>
                </a:extLst>
              </a:tr>
              <a:tr h="363692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KappaMask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975269"/>
                  </a:ext>
                </a:extLst>
              </a:tr>
              <a:tr h="3636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Sentinel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249934"/>
                  </a:ext>
                </a:extLst>
              </a:tr>
              <a:tr h="3636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Sentinel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57041"/>
                  </a:ext>
                </a:extLst>
              </a:tr>
              <a:tr h="3636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 Modality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Concatenation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76345"/>
                  </a:ext>
                </a:extLst>
              </a:tr>
              <a:tr h="3636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 Modality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51579"/>
                  </a:ext>
                </a:extLst>
              </a:tr>
              <a:tr h="3636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All Modality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Concatenation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997291"/>
                  </a:ext>
                </a:extLst>
              </a:tr>
              <a:tr h="36369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All Modality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775652"/>
                  </a:ext>
                </a:extLst>
              </a:tr>
              <a:tr h="6277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Sentinel 2 Pretext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35104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821C9-A523-4D07-7740-6FFEC393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400287"/>
            <a:ext cx="8985250" cy="365125"/>
          </a:xfrm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2EE7B-948E-DE16-BC2F-DE0C6B5C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850" y="6400287"/>
            <a:ext cx="1200150" cy="365125"/>
          </a:xfrm>
        </p:spPr>
        <p:txBody>
          <a:bodyPr/>
          <a:lstStyle/>
          <a:p>
            <a:pPr>
              <a:defRPr/>
            </a:pPr>
            <a:fld id="{DE08903F-90EC-4A68-9771-93E1A14EF685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82F7A-F99A-43CA-ADD3-6D34DF03A83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398463" y="6408225"/>
            <a:ext cx="1227137" cy="357187"/>
          </a:xfrm>
        </p:spPr>
        <p:txBody>
          <a:bodyPr/>
          <a:lstStyle/>
          <a:p>
            <a:pPr>
              <a:defRPr/>
            </a:pPr>
            <a:fld id="{066860AB-BFA1-491A-8EF6-6D0ADBE81FA7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911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FB4991-D750-64A5-2B07-6031FE861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noProof="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6BF58-D632-013A-653C-647CF378C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noProof="0" dirty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noProof="0" dirty="0"/>
              <a:t>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noProof="0" dirty="0"/>
              <a:t>Discussion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53501-B8C0-D485-77D3-2E17C721F8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IN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72B18-FC23-3098-CAAA-BE63EF6E0C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en-IN" noProof="0" smtClean="0"/>
              <a:pPr>
                <a:defRPr/>
              </a:pPr>
              <a:t>2</a:t>
            </a:fld>
            <a:endParaRPr lang="en-IN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E16195-5672-0D01-A6AC-155373E67C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en-IN" noProof="0" smtClean="0"/>
              <a:pPr>
                <a:defRPr/>
              </a:pPr>
              <a:t>01-04-2025</a:t>
            </a:fld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92020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78ACF-83A7-C33E-365E-0744A73F04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D8730-18F0-27E1-69F8-3FFC096ADE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4DCBD55-91F0-45C8-9EAD-31C5FB32C79B}" type="slidenum">
              <a:rPr lang="de-DE" altLang="de-DE" smtClean="0"/>
              <a:pPr>
                <a:defRPr/>
              </a:pPr>
              <a:t>20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ECCB2-1D00-8577-D7C8-017522A28DB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D3AEF513-E395-4A3D-8E58-0206060B0C19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7" name="Picture 6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613BD883-E1DB-B42A-72F5-6A6201B3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4" y="76200"/>
            <a:ext cx="9811866" cy="61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31166-FE00-269A-0AF0-1D32939A479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449AB-8156-C4AE-96C8-1B313B08DC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4DCBD55-91F0-45C8-9EAD-31C5FB32C79B}" type="slidenum">
              <a:rPr lang="de-DE" altLang="de-DE" smtClean="0"/>
              <a:pPr>
                <a:defRPr/>
              </a:pPr>
              <a:t>21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1C818-5E4D-C812-FE69-FB1038D88B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D3AEF513-E395-4A3D-8E58-0206060B0C19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7" name="Picture 6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3E9FA28C-1AAA-5CED-3257-14718CEA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2661"/>
            <a:ext cx="10009112" cy="61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0064F-3824-4689-456E-2F084A1E8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IN" sz="3600" b="1" i="0" u="none" strike="noStrike" baseline="0" dirty="0">
                <a:latin typeface="URWPalladioL-Bold"/>
              </a:rPr>
              <a:t>Koeppen-Geiger Climatic Zones Comparison</a:t>
            </a:r>
            <a:endParaRPr lang="en-IN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C578E-3995-73E8-22AE-784164A5B3D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IN" sz="1800" b="0" i="0" u="none" strike="noStrike" baseline="0" dirty="0">
                <a:latin typeface="URWPalladioL-Roma"/>
              </a:rPr>
              <a:t>A - Tropical , B - Arid, C - Temperate, D - Continental, E – Polar, O - Ocean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A7426-071D-3550-2932-81F84D8F55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4DCBD55-91F0-45C8-9EAD-31C5FB32C79B}" type="slidenum">
              <a:rPr lang="de-DE" altLang="de-DE" smtClean="0"/>
              <a:pPr>
                <a:defRPr/>
              </a:pPr>
              <a:t>22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AA6A-9F0E-DBAB-8CBD-C40B668BD0E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D3AEF513-E395-4A3D-8E58-0206060B0C19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7" name="Picture 6" descr="A graph of different colored rectangular objects&#10;&#10;AI-generated content may be incorrect.">
            <a:extLst>
              <a:ext uri="{FF2B5EF4-FFF2-40B4-BE49-F238E27FC236}">
                <a16:creationId xmlns:a16="http://schemas.microsoft.com/office/drawing/2014/main" id="{A4F11AD7-F7FB-BDDC-784B-8098786A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20" y="1484784"/>
            <a:ext cx="11274574" cy="4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66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ACE05-4329-944F-46E8-973D364EF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1" dirty="0"/>
              <a:t>Image Wise Land Cover Comparison</a:t>
            </a:r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1E1C2-827F-D595-7215-AC0809C425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3E91A-A14B-3448-B442-F302DA9321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4DCBD55-91F0-45C8-9EAD-31C5FB32C79B}" type="slidenum">
              <a:rPr lang="de-DE" altLang="de-DE" smtClean="0"/>
              <a:pPr>
                <a:defRPr/>
              </a:pPr>
              <a:t>23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95BAF-D0C1-FB2E-A842-CD7B73029DD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D3AEF513-E395-4A3D-8E58-0206060B0C19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7" name="Picture 6" descr="A graph of different colored rectangles&#10;&#10;AI-generated content may be incorrect.">
            <a:extLst>
              <a:ext uri="{FF2B5EF4-FFF2-40B4-BE49-F238E27FC236}">
                <a16:creationId xmlns:a16="http://schemas.microsoft.com/office/drawing/2014/main" id="{5F6FD10F-99F9-45CF-288C-145AD7AA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578583"/>
            <a:ext cx="11734849" cy="41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CE4ED6-438F-6AC8-1266-08CF75D89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Band Removal Experiment - RECAP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DDE44-A703-3109-408E-150081110C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z="1800" dirty="0"/>
              <a:t>Sentinel 2 Band </a:t>
            </a:r>
            <a:r>
              <a:rPr lang="de-DE" sz="1800" dirty="0" err="1"/>
              <a:t>information</a:t>
            </a:r>
            <a:endParaRPr lang="de-DE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7E8FB-5ADE-F1A6-2375-2E929B2E3D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4DCBD55-91F0-45C8-9EAD-31C5FB32C79B}" type="slidenum">
              <a:rPr lang="de-DE" altLang="de-DE" smtClean="0"/>
              <a:pPr>
                <a:defRPr/>
              </a:pPr>
              <a:t>24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0685D-0421-0D26-7AA2-DB3DE9CA6AE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D3AEF513-E395-4A3D-8E58-0206060B0C19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8E6753-8786-85F6-0B98-F3FB80147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052"/>
          <a:stretch/>
        </p:blipFill>
        <p:spPr>
          <a:xfrm>
            <a:off x="2046221" y="1556792"/>
            <a:ext cx="809955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79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F5122-2EF9-FCFE-4666-4C3CB5F57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Band Removal Experiment – All Modality Gated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354E52A-2CFF-5E71-0A7C-BBF428C6C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723197"/>
              </p:ext>
            </p:extLst>
          </p:nvPr>
        </p:nvGraphicFramePr>
        <p:xfrm>
          <a:off x="1199456" y="828709"/>
          <a:ext cx="9625175" cy="5669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4488">
                  <a:extLst>
                    <a:ext uri="{9D8B030D-6E8A-4147-A177-3AD203B41FA5}">
                      <a16:colId xmlns:a16="http://schemas.microsoft.com/office/drawing/2014/main" val="802083805"/>
                    </a:ext>
                  </a:extLst>
                </a:gridCol>
                <a:gridCol w="1645562">
                  <a:extLst>
                    <a:ext uri="{9D8B030D-6E8A-4147-A177-3AD203B41FA5}">
                      <a16:colId xmlns:a16="http://schemas.microsoft.com/office/drawing/2014/main" val="688927863"/>
                    </a:ext>
                  </a:extLst>
                </a:gridCol>
                <a:gridCol w="1375025">
                  <a:extLst>
                    <a:ext uri="{9D8B030D-6E8A-4147-A177-3AD203B41FA5}">
                      <a16:colId xmlns:a16="http://schemas.microsoft.com/office/drawing/2014/main" val="1942846111"/>
                    </a:ext>
                  </a:extLst>
                </a:gridCol>
                <a:gridCol w="1375025">
                  <a:extLst>
                    <a:ext uri="{9D8B030D-6E8A-4147-A177-3AD203B41FA5}">
                      <a16:colId xmlns:a16="http://schemas.microsoft.com/office/drawing/2014/main" val="166468141"/>
                    </a:ext>
                  </a:extLst>
                </a:gridCol>
                <a:gridCol w="1375025">
                  <a:extLst>
                    <a:ext uri="{9D8B030D-6E8A-4147-A177-3AD203B41FA5}">
                      <a16:colId xmlns:a16="http://schemas.microsoft.com/office/drawing/2014/main" val="4121247936"/>
                    </a:ext>
                  </a:extLst>
                </a:gridCol>
                <a:gridCol w="1375025">
                  <a:extLst>
                    <a:ext uri="{9D8B030D-6E8A-4147-A177-3AD203B41FA5}">
                      <a16:colId xmlns:a16="http://schemas.microsoft.com/office/drawing/2014/main" val="1381366032"/>
                    </a:ext>
                  </a:extLst>
                </a:gridCol>
                <a:gridCol w="1375025">
                  <a:extLst>
                    <a:ext uri="{9D8B030D-6E8A-4147-A177-3AD203B41FA5}">
                      <a16:colId xmlns:a16="http://schemas.microsoft.com/office/drawing/2014/main" val="4046539192"/>
                    </a:ext>
                  </a:extLst>
                </a:gridCol>
              </a:tblGrid>
              <a:tr h="62366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Bands Removed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Band </a:t>
                      </a:r>
                    </a:p>
                    <a:p>
                      <a:pPr algn="ctr"/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MeanIOU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511938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17390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Aerosol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04511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94469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39384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589511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Red Edge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u="none" strike="noStrike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  <a:endParaRPr lang="en-IN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u="none" strike="noStrike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0.11</a:t>
                      </a:r>
                      <a:endParaRPr lang="en-IN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u="none" strike="noStrike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0.28</a:t>
                      </a:r>
                      <a:endParaRPr lang="en-IN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801724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Red Edge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</a:rPr>
                        <a:t>0.45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</a:rPr>
                        <a:t>0.40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u="none" strike="noStrike" kern="1200" baseline="0" dirty="0">
                          <a:solidFill>
                            <a:schemeClr val="dk1"/>
                          </a:solidFill>
                        </a:rPr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</a:rPr>
                        <a:t>0.43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</a:rPr>
                        <a:t>0.45</a:t>
                      </a:r>
                      <a:endParaRPr lang="en-IN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54152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Red Edge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</a:rPr>
                        <a:t>0.49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</a:rPr>
                        <a:t>0.41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</a:rPr>
                        <a:t>0.31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</a:rPr>
                        <a:t>0.53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1" u="none" strike="noStrike" kern="1200" baseline="0" dirty="0">
                          <a:solidFill>
                            <a:schemeClr val="dk1"/>
                          </a:solidFill>
                        </a:rPr>
                        <a:t>0.49</a:t>
                      </a:r>
                      <a:endParaRPr lang="en-IN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34155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678669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Red Edge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004164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Water Vapour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774449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Cirrus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8863"/>
                  </a:ext>
                </a:extLst>
              </a:tr>
              <a:tr h="35637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78477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2ABEE-74B3-10F9-82D6-D45D2E73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95BB8-262A-D127-47EC-EBBC7986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de-DE" altLang="de-DE" smtClean="0"/>
              <a:pPr>
                <a:defRPr/>
              </a:pPr>
              <a:t>25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C7E09-16A0-7109-8410-E2FC94C5D87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3001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31CE-48D9-6D78-73A8-C14AFC57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CF62B6-F21F-8470-C4D9-D19EA77EE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Band Removal Experiment – All Modality </a:t>
            </a:r>
            <a:r>
              <a:rPr lang="en-IN" dirty="0" err="1"/>
              <a:t>Concat</a:t>
            </a:r>
            <a:endParaRPr lang="en-IN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6670FD7-CCD4-6BE4-E2F5-155640EC3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615993"/>
              </p:ext>
            </p:extLst>
          </p:nvPr>
        </p:nvGraphicFramePr>
        <p:xfrm>
          <a:off x="1271613" y="836712"/>
          <a:ext cx="9289036" cy="5669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4541">
                  <a:extLst>
                    <a:ext uri="{9D8B030D-6E8A-4147-A177-3AD203B41FA5}">
                      <a16:colId xmlns:a16="http://schemas.microsoft.com/office/drawing/2014/main" val="802083805"/>
                    </a:ext>
                  </a:extLst>
                </a:gridCol>
                <a:gridCol w="1619470">
                  <a:extLst>
                    <a:ext uri="{9D8B030D-6E8A-4147-A177-3AD203B41FA5}">
                      <a16:colId xmlns:a16="http://schemas.microsoft.com/office/drawing/2014/main" val="3625155261"/>
                    </a:ext>
                  </a:extLst>
                </a:gridCol>
                <a:gridCol w="1327005">
                  <a:extLst>
                    <a:ext uri="{9D8B030D-6E8A-4147-A177-3AD203B41FA5}">
                      <a16:colId xmlns:a16="http://schemas.microsoft.com/office/drawing/2014/main" val="1942846111"/>
                    </a:ext>
                  </a:extLst>
                </a:gridCol>
                <a:gridCol w="1327005">
                  <a:extLst>
                    <a:ext uri="{9D8B030D-6E8A-4147-A177-3AD203B41FA5}">
                      <a16:colId xmlns:a16="http://schemas.microsoft.com/office/drawing/2014/main" val="166468141"/>
                    </a:ext>
                  </a:extLst>
                </a:gridCol>
                <a:gridCol w="1327005">
                  <a:extLst>
                    <a:ext uri="{9D8B030D-6E8A-4147-A177-3AD203B41FA5}">
                      <a16:colId xmlns:a16="http://schemas.microsoft.com/office/drawing/2014/main" val="4121247936"/>
                    </a:ext>
                  </a:extLst>
                </a:gridCol>
                <a:gridCol w="1327005">
                  <a:extLst>
                    <a:ext uri="{9D8B030D-6E8A-4147-A177-3AD203B41FA5}">
                      <a16:colId xmlns:a16="http://schemas.microsoft.com/office/drawing/2014/main" val="1381366032"/>
                    </a:ext>
                  </a:extLst>
                </a:gridCol>
                <a:gridCol w="1327005">
                  <a:extLst>
                    <a:ext uri="{9D8B030D-6E8A-4147-A177-3AD203B41FA5}">
                      <a16:colId xmlns:a16="http://schemas.microsoft.com/office/drawing/2014/main" val="4046539192"/>
                    </a:ext>
                  </a:extLst>
                </a:gridCol>
              </a:tblGrid>
              <a:tr h="60590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Bands Removed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Band </a:t>
                      </a:r>
                    </a:p>
                    <a:p>
                      <a:pPr algn="ctr"/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MeanIOU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511938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17390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Aerosol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04511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94469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39384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589511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Red Edge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801724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Red Edge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54152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Red Edge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34155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678669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Red Edge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i="1" dirty="0"/>
                        <a:t>0.41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004164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Water Vapour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774449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Cirrus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8863"/>
                  </a:ext>
                </a:extLst>
              </a:tr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78477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81124-7BDB-AE8E-8AF3-1F5AD205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60320-F7AD-1A67-9710-28250251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de-DE" altLang="de-DE" smtClean="0"/>
              <a:pPr>
                <a:defRPr/>
              </a:pPr>
              <a:t>26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341E7-7289-F596-B863-2BF042EE53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191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10EBB8-21B1-5CB4-46C6-F767DBB85A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4800" noProof="0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1C86A-6A60-2820-10C8-4DB609D8EF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en-IN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C0F52-79AD-5D9D-B947-70CE4C98C7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en-IN" noProof="0" smtClean="0"/>
              <a:pPr>
                <a:defRPr/>
              </a:pPr>
              <a:t>27</a:t>
            </a:fld>
            <a:endParaRPr lang="en-IN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25A7C-2C77-1715-A3AF-DC96B571A2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en-IN" noProof="0" smtClean="0"/>
              <a:pPr>
                <a:defRPr/>
              </a:pPr>
              <a:t>01-04-2025</a:t>
            </a:fld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280233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2DC180-34C8-ADCD-BE58-ADD04F5D2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CAD487-60CE-A865-45C8-6790FAAFC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Multi-view learning potentially better method for cloud and cloud shadow segmentation.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Extra modalities on top of Sen1 and Sen2 useful.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Not yet robust to data loss scenario.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D64E8-E9BB-EB7D-4319-59FF63F9F9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D3201-6134-68AF-13E1-2F2754BCD3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de-DE" altLang="de-DE" smtClean="0"/>
              <a:pPr>
                <a:defRPr/>
              </a:pPr>
              <a:t>28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A7D8E-C363-63CE-5BD3-8FA2FB9672D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235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0A298F-280D-D783-1230-15411D504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CE796-7955-90DE-9A8E-5249200510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5440" y="980728"/>
            <a:ext cx="1008112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Better method of fusion needed.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Model complexity needs to be increased.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Attention mechanisms might help.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Multi-view model to Geospatial Foundation Model.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8A38B-6649-C235-9AE5-7EF6C333AC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D426E-73C6-0430-D0D2-C4B19CDB2D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de-DE" altLang="de-DE" smtClean="0"/>
              <a:pPr>
                <a:defRPr/>
              </a:pPr>
              <a:t>29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22D1BB-08C7-CE21-92C3-7928D0E804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10" name="Picture 9" descr="A diagram of a network&#10;&#10;AI-generated content may be incorrect.">
            <a:extLst>
              <a:ext uri="{FF2B5EF4-FFF2-40B4-BE49-F238E27FC236}">
                <a16:creationId xmlns:a16="http://schemas.microsoft.com/office/drawing/2014/main" id="{51F143A5-F97F-8C20-4325-AEE55E0A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55" y="3573016"/>
            <a:ext cx="8494489" cy="26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3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F43694-D671-0EC4-A75B-3CB371DBA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noProof="0" dirty="0"/>
              <a:t>Introduction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8C998-4976-4DFD-69F7-29AC332F5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en-IN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3CD67-D176-BDD8-77B4-E8B8E75AC6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en-IN" noProof="0" smtClean="0"/>
              <a:pPr>
                <a:defRPr/>
              </a:pPr>
              <a:t>3</a:t>
            </a:fld>
            <a:endParaRPr lang="en-IN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5275A5-EE7D-F48C-AD6A-8F8307CEA1F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en-IN" noProof="0" smtClean="0"/>
              <a:pPr>
                <a:defRPr/>
              </a:pPr>
              <a:t>01-04-2025</a:t>
            </a:fld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017142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C4724-592B-A70B-7E89-EB6444D3C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4800" noProof="0" dirty="0"/>
              <a:t>THANK YOU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527B1-D90B-DF03-F8B5-E49E112066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en-IN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F5B74-23D3-B9F6-3D02-203C06C185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en-IN" noProof="0" smtClean="0"/>
              <a:pPr>
                <a:defRPr/>
              </a:pPr>
              <a:t>30</a:t>
            </a:fld>
            <a:endParaRPr lang="en-IN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F1269-5D3D-9EB4-3461-0DDC356E74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en-IN" noProof="0" smtClean="0"/>
              <a:pPr>
                <a:defRPr/>
              </a:pPr>
              <a:t>01-04-2025</a:t>
            </a:fld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67100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FCA02-C49C-7D6E-DDF2-FD1A7678E3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4800" dirty="0"/>
              <a:t>APPENDIX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53B62-CE12-7527-AD8A-9DA332C1394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79D99-C38F-D2E5-C41F-2B1DA80C62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de-DE" altLang="de-DE" smtClean="0"/>
              <a:pPr>
                <a:defRPr/>
              </a:pPr>
              <a:t>31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0101-599F-E091-57C0-83729E88BF4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259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A66E6759-C2BF-2B0F-C04C-A74107F7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73" y="1772816"/>
            <a:ext cx="10620453" cy="4076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76154A-C4B2-A242-3AEB-92B2AB07D147}"/>
              </a:ext>
            </a:extLst>
          </p:cNvPr>
          <p:cNvSpPr txBox="1"/>
          <p:nvPr/>
        </p:nvSpPr>
        <p:spPr>
          <a:xfrm>
            <a:off x="1415480" y="15161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RGB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053F9-0428-91DC-CA90-601B5EA55CA4}"/>
              </a:ext>
            </a:extLst>
          </p:cNvPr>
          <p:cNvSpPr txBox="1"/>
          <p:nvPr/>
        </p:nvSpPr>
        <p:spPr>
          <a:xfrm>
            <a:off x="3287688" y="151614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Sentinel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8E83A-0087-CDD3-29C0-4F4EE90478F5}"/>
              </a:ext>
            </a:extLst>
          </p:cNvPr>
          <p:cNvSpPr txBox="1"/>
          <p:nvPr/>
        </p:nvSpPr>
        <p:spPr>
          <a:xfrm>
            <a:off x="5259872" y="1311095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Sen1+ Sen2 </a:t>
            </a:r>
          </a:p>
          <a:p>
            <a:pPr algn="ctr"/>
            <a:r>
              <a:rPr lang="en-IN" dirty="0"/>
              <a:t>Concatenation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2690D-5FA5-B61E-D15A-C8DF60B238CC}"/>
              </a:ext>
            </a:extLst>
          </p:cNvPr>
          <p:cNvSpPr txBox="1"/>
          <p:nvPr/>
        </p:nvSpPr>
        <p:spPr>
          <a:xfrm>
            <a:off x="7320136" y="1311095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All Modality</a:t>
            </a:r>
          </a:p>
          <a:p>
            <a:pPr algn="ctr"/>
            <a:r>
              <a:rPr lang="en-IN" dirty="0"/>
              <a:t>Concatenation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C6BEA-D72D-34E5-C57E-F2EECDFD6AE6}"/>
              </a:ext>
            </a:extLst>
          </p:cNvPr>
          <p:cNvSpPr txBox="1"/>
          <p:nvPr/>
        </p:nvSpPr>
        <p:spPr>
          <a:xfrm>
            <a:off x="7264189" y="13257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All Modality</a:t>
            </a:r>
          </a:p>
          <a:p>
            <a:pPr algn="ctr"/>
            <a:r>
              <a:rPr lang="en-IN" dirty="0"/>
              <a:t>Gated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6AECA1-006A-B6FA-EF73-ED49FA2C2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Side by Side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125246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07588-1A66-FED0-8B24-39F867D509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1850" y="6416675"/>
            <a:ext cx="1200150" cy="365125"/>
          </a:xfrm>
        </p:spPr>
        <p:txBody>
          <a:bodyPr/>
          <a:lstStyle/>
          <a:p>
            <a:pPr>
              <a:defRPr/>
            </a:pPr>
            <a:fld id="{E4DCBD55-91F0-45C8-9EAD-31C5FB32C79B}" type="slidenum">
              <a:rPr lang="de-DE" altLang="de-DE" smtClean="0"/>
              <a:pPr>
                <a:defRPr/>
              </a:pPr>
              <a:t>33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5B245-9266-8B92-E65A-276DD87C85F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24613"/>
            <a:ext cx="1227138" cy="357187"/>
          </a:xfrm>
        </p:spPr>
        <p:txBody>
          <a:bodyPr/>
          <a:lstStyle/>
          <a:p>
            <a:pPr>
              <a:defRPr/>
            </a:pPr>
            <a:fld id="{D3AEF513-E395-4A3D-8E58-0206060B0C19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11" name="Picture 10" descr="Clouds and clouds in the sky&#10;&#10;AI-generated content may be incorrect.">
            <a:extLst>
              <a:ext uri="{FF2B5EF4-FFF2-40B4-BE49-F238E27FC236}">
                <a16:creationId xmlns:a16="http://schemas.microsoft.com/office/drawing/2014/main" id="{FA43657F-B901-7952-EF71-EBB10E089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19282"/>
            <a:ext cx="3324200" cy="3324200"/>
          </a:xfrm>
          <a:prstGeom prst="rect">
            <a:avLst/>
          </a:prstGeom>
        </p:spPr>
      </p:pic>
      <p:pic>
        <p:nvPicPr>
          <p:cNvPr id="13" name="Picture 12" descr="A map of land with blue and green spots&#10;&#10;AI-generated content may be incorrect.">
            <a:extLst>
              <a:ext uri="{FF2B5EF4-FFF2-40B4-BE49-F238E27FC236}">
                <a16:creationId xmlns:a16="http://schemas.microsoft.com/office/drawing/2014/main" id="{EA8A4D36-594E-2D8D-1ADB-BDF87DDC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461219"/>
            <a:ext cx="3324200" cy="3324200"/>
          </a:xfrm>
          <a:prstGeom prst="rect">
            <a:avLst/>
          </a:prstGeom>
        </p:spPr>
      </p:pic>
      <p:pic>
        <p:nvPicPr>
          <p:cNvPr id="15" name="Picture 14" descr="A colorful map with clouds&#10;&#10;AI-generated content may be incorrect.">
            <a:extLst>
              <a:ext uri="{FF2B5EF4-FFF2-40B4-BE49-F238E27FC236}">
                <a16:creationId xmlns:a16="http://schemas.microsoft.com/office/drawing/2014/main" id="{9EE70064-8384-87D1-85EF-A57F23CF9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06" y="3459815"/>
            <a:ext cx="3324200" cy="3324200"/>
          </a:xfrm>
          <a:prstGeom prst="rect">
            <a:avLst/>
          </a:prstGeom>
        </p:spPr>
      </p:pic>
      <p:pic>
        <p:nvPicPr>
          <p:cNvPr id="17" name="Picture 16" descr="A view of a mountain range from space&#10;&#10;AI-generated content may be incorrect.">
            <a:extLst>
              <a:ext uri="{FF2B5EF4-FFF2-40B4-BE49-F238E27FC236}">
                <a16:creationId xmlns:a16="http://schemas.microsoft.com/office/drawing/2014/main" id="{9DC8E0A4-48DB-B63D-0DD0-93103D42F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561" y="120048"/>
            <a:ext cx="3324201" cy="3324201"/>
          </a:xfrm>
          <a:prstGeom prst="rect">
            <a:avLst/>
          </a:prstGeom>
        </p:spPr>
      </p:pic>
      <p:pic>
        <p:nvPicPr>
          <p:cNvPr id="19" name="Picture 18" descr="A map of the ocean&#10;&#10;AI-generated content may be incorrect.">
            <a:extLst>
              <a:ext uri="{FF2B5EF4-FFF2-40B4-BE49-F238E27FC236}">
                <a16:creationId xmlns:a16="http://schemas.microsoft.com/office/drawing/2014/main" id="{D7B7A5B5-62F6-0A29-CBC1-8DE4A5D6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140" y="3461219"/>
            <a:ext cx="3324200" cy="3324200"/>
          </a:xfrm>
          <a:prstGeom prst="rect">
            <a:avLst/>
          </a:prstGeom>
        </p:spPr>
      </p:pic>
      <p:pic>
        <p:nvPicPr>
          <p:cNvPr id="21" name="Picture 20" descr="A close-up of clouds in the sky&#10;&#10;AI-generated content may be incorrect.">
            <a:extLst>
              <a:ext uri="{FF2B5EF4-FFF2-40B4-BE49-F238E27FC236}">
                <a16:creationId xmlns:a16="http://schemas.microsoft.com/office/drawing/2014/main" id="{4F75AD01-DB93-03FC-7F02-2CB2C457C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651" y="120049"/>
            <a:ext cx="3324200" cy="3324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6B5BC0-E492-6A82-6EC1-2DF6F800394E}"/>
              </a:ext>
            </a:extLst>
          </p:cNvPr>
          <p:cNvSpPr txBox="1"/>
          <p:nvPr/>
        </p:nvSpPr>
        <p:spPr>
          <a:xfrm rot="16200000">
            <a:off x="-1130080" y="3181872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Polar Climate Cloudy</a:t>
            </a:r>
          </a:p>
        </p:txBody>
      </p:sp>
    </p:spTree>
    <p:extLst>
      <p:ext uri="{BB962C8B-B14F-4D97-AF65-F5344CB8AC3E}">
        <p14:creationId xmlns:p14="http://schemas.microsoft.com/office/powerpoint/2010/main" val="61016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8B4B6-6D5F-C4AC-B471-CEA73C86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1AE63-5191-4585-DDAA-3066F37101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91850" y="6416675"/>
            <a:ext cx="1200150" cy="365125"/>
          </a:xfrm>
        </p:spPr>
        <p:txBody>
          <a:bodyPr/>
          <a:lstStyle/>
          <a:p>
            <a:pPr>
              <a:defRPr/>
            </a:pPr>
            <a:fld id="{E4DCBD55-91F0-45C8-9EAD-31C5FB32C79B}" type="slidenum">
              <a:rPr lang="de-DE" altLang="de-DE" smtClean="0"/>
              <a:pPr>
                <a:defRPr/>
              </a:pPr>
              <a:t>34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C80DE-B1E2-5C80-121A-FCE7C556A8C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24613"/>
            <a:ext cx="1227138" cy="357187"/>
          </a:xfrm>
        </p:spPr>
        <p:txBody>
          <a:bodyPr/>
          <a:lstStyle/>
          <a:p>
            <a:pPr>
              <a:defRPr/>
            </a:pPr>
            <a:fld id="{D3AEF513-E395-4A3D-8E58-0206060B0C19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87ED-E70C-8F10-C1D7-74CE77236FB3}"/>
              </a:ext>
            </a:extLst>
          </p:cNvPr>
          <p:cNvSpPr txBox="1"/>
          <p:nvPr/>
        </p:nvSpPr>
        <p:spPr>
          <a:xfrm rot="16200000">
            <a:off x="-1509992" y="3181872"/>
            <a:ext cx="4323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Polar Climate Low Cloudy</a:t>
            </a:r>
          </a:p>
        </p:txBody>
      </p:sp>
      <p:pic>
        <p:nvPicPr>
          <p:cNvPr id="14" name="Picture 13" descr="A close-up of clouds&#10;&#10;AI-generated content may be incorrect.">
            <a:extLst>
              <a:ext uri="{FF2B5EF4-FFF2-40B4-BE49-F238E27FC236}">
                <a16:creationId xmlns:a16="http://schemas.microsoft.com/office/drawing/2014/main" id="{68D06B50-EFFE-C3B0-859D-5AD81400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867" y="124393"/>
            <a:ext cx="3324200" cy="3324200"/>
          </a:xfrm>
          <a:prstGeom prst="rect">
            <a:avLst/>
          </a:prstGeom>
        </p:spPr>
      </p:pic>
      <p:pic>
        <p:nvPicPr>
          <p:cNvPr id="10" name="Picture 9" descr="A map of the earth&#10;&#10;AI-generated content may be incorrect.">
            <a:extLst>
              <a:ext uri="{FF2B5EF4-FFF2-40B4-BE49-F238E27FC236}">
                <a16:creationId xmlns:a16="http://schemas.microsoft.com/office/drawing/2014/main" id="{0568741A-876C-05AF-5599-F23C6B11F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867" y="3457600"/>
            <a:ext cx="3324200" cy="3324200"/>
          </a:xfrm>
          <a:prstGeom prst="rect">
            <a:avLst/>
          </a:prstGeom>
        </p:spPr>
      </p:pic>
      <p:pic>
        <p:nvPicPr>
          <p:cNvPr id="8" name="Picture 7" descr="A high angle view of snow covered mountains&#10;&#10;AI-generated content may be incorrect.">
            <a:extLst>
              <a:ext uri="{FF2B5EF4-FFF2-40B4-BE49-F238E27FC236}">
                <a16:creationId xmlns:a16="http://schemas.microsoft.com/office/drawing/2014/main" id="{F9703D0E-0317-CECF-1665-480283CD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124393"/>
            <a:ext cx="3324200" cy="3324200"/>
          </a:xfrm>
          <a:prstGeom prst="rect">
            <a:avLst/>
          </a:prstGeom>
        </p:spPr>
      </p:pic>
      <p:pic>
        <p:nvPicPr>
          <p:cNvPr id="25" name="Picture 24" descr="A map of the ocean&#10;&#10;AI-generated content may be incorrect.">
            <a:extLst>
              <a:ext uri="{FF2B5EF4-FFF2-40B4-BE49-F238E27FC236}">
                <a16:creationId xmlns:a16="http://schemas.microsoft.com/office/drawing/2014/main" id="{65E75048-56B9-8F48-77BB-7708465C7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2" y="3457600"/>
            <a:ext cx="3324200" cy="3324200"/>
          </a:xfrm>
          <a:prstGeom prst="rect">
            <a:avLst/>
          </a:prstGeom>
        </p:spPr>
      </p:pic>
      <p:pic>
        <p:nvPicPr>
          <p:cNvPr id="18" name="Picture 17" descr="A map of a mountain range&#10;&#10;AI-generated content may be incorrect.">
            <a:extLst>
              <a:ext uri="{FF2B5EF4-FFF2-40B4-BE49-F238E27FC236}">
                <a16:creationId xmlns:a16="http://schemas.microsoft.com/office/drawing/2014/main" id="{72A1D1D8-3772-72B7-3499-A3F8E2CF1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256" y="3457600"/>
            <a:ext cx="3324200" cy="3324200"/>
          </a:xfrm>
          <a:prstGeom prst="rect">
            <a:avLst/>
          </a:prstGeom>
        </p:spPr>
      </p:pic>
      <p:pic>
        <p:nvPicPr>
          <p:cNvPr id="22" name="Picture 21" descr="A high angle view of mountains&#10;&#10;AI-generated content may be incorrect.">
            <a:extLst>
              <a:ext uri="{FF2B5EF4-FFF2-40B4-BE49-F238E27FC236}">
                <a16:creationId xmlns:a16="http://schemas.microsoft.com/office/drawing/2014/main" id="{09C3C5E0-87A4-F9CA-674E-C66E13F95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848" y="133400"/>
            <a:ext cx="3324200" cy="33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10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1112E-B2DC-8F50-257D-3C87F4FDE662}"/>
              </a:ext>
            </a:extLst>
          </p:cNvPr>
          <p:cNvSpPr txBox="1"/>
          <p:nvPr/>
        </p:nvSpPr>
        <p:spPr>
          <a:xfrm rot="16200000">
            <a:off x="-3003430" y="3011544"/>
            <a:ext cx="7056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Shrub Vegetation/Land Cover Low Cloudy</a:t>
            </a:r>
          </a:p>
        </p:txBody>
      </p:sp>
      <p:pic>
        <p:nvPicPr>
          <p:cNvPr id="10" name="Picture 9" descr="A map of the earth&#10;&#10;AI-generated content may be incorrect.">
            <a:extLst>
              <a:ext uri="{FF2B5EF4-FFF2-40B4-BE49-F238E27FC236}">
                <a16:creationId xmlns:a16="http://schemas.microsoft.com/office/drawing/2014/main" id="{2C21E4AF-3FDF-79E7-D91F-3B7913BD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314" y="3473326"/>
            <a:ext cx="3319109" cy="3319109"/>
          </a:xfrm>
          <a:prstGeom prst="rect">
            <a:avLst/>
          </a:prstGeom>
        </p:spPr>
      </p:pic>
      <p:pic>
        <p:nvPicPr>
          <p:cNvPr id="12" name="Picture 11" descr="A view of a landscape from space&#10;&#10;AI-generated content may be incorrect.">
            <a:extLst>
              <a:ext uri="{FF2B5EF4-FFF2-40B4-BE49-F238E27FC236}">
                <a16:creationId xmlns:a16="http://schemas.microsoft.com/office/drawing/2014/main" id="{41B65FFF-3A5E-EB17-7B1C-39F93FDB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124393"/>
            <a:ext cx="3324200" cy="3324200"/>
          </a:xfrm>
          <a:prstGeom prst="rect">
            <a:avLst/>
          </a:prstGeom>
        </p:spPr>
      </p:pic>
      <p:pic>
        <p:nvPicPr>
          <p:cNvPr id="14" name="Picture 13" descr="A map of the world&#10;&#10;AI-generated content may be incorrect.">
            <a:extLst>
              <a:ext uri="{FF2B5EF4-FFF2-40B4-BE49-F238E27FC236}">
                <a16:creationId xmlns:a16="http://schemas.microsoft.com/office/drawing/2014/main" id="{9893D17B-B4D8-4D7A-A9B6-7C9676EF9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485" y="3498896"/>
            <a:ext cx="3294563" cy="3294563"/>
          </a:xfrm>
          <a:prstGeom prst="rect">
            <a:avLst/>
          </a:prstGeom>
        </p:spPr>
      </p:pic>
      <p:pic>
        <p:nvPicPr>
          <p:cNvPr id="16" name="Picture 15" descr="A view of a landscape from space&#10;&#10;AI-generated content may be incorrect.">
            <a:extLst>
              <a:ext uri="{FF2B5EF4-FFF2-40B4-BE49-F238E27FC236}">
                <a16:creationId xmlns:a16="http://schemas.microsoft.com/office/drawing/2014/main" id="{BB1318BE-C946-6496-5599-03BCB1F6C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848" y="124393"/>
            <a:ext cx="3324200" cy="3324200"/>
          </a:xfrm>
          <a:prstGeom prst="rect">
            <a:avLst/>
          </a:prstGeom>
        </p:spPr>
      </p:pic>
      <p:pic>
        <p:nvPicPr>
          <p:cNvPr id="18" name="Picture 17" descr="A close-up of a cloudy sky&#10;&#10;AI-generated content may be incorrect.">
            <a:extLst>
              <a:ext uri="{FF2B5EF4-FFF2-40B4-BE49-F238E27FC236}">
                <a16:creationId xmlns:a16="http://schemas.microsoft.com/office/drawing/2014/main" id="{93F2BBBF-F91D-EC26-2232-1D25ABEE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321" y="124393"/>
            <a:ext cx="3304607" cy="3304607"/>
          </a:xfrm>
          <a:prstGeom prst="rect">
            <a:avLst/>
          </a:prstGeom>
        </p:spPr>
      </p:pic>
      <p:pic>
        <p:nvPicPr>
          <p:cNvPr id="20" name="Picture 19" descr="A blue and yellow watercolor&#10;&#10;AI-generated content may be incorrect.">
            <a:extLst>
              <a:ext uri="{FF2B5EF4-FFF2-40B4-BE49-F238E27FC236}">
                <a16:creationId xmlns:a16="http://schemas.microsoft.com/office/drawing/2014/main" id="{2C3FA91C-79D7-8442-444D-96072516C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321" y="3513164"/>
            <a:ext cx="3294563" cy="32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79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4A65AA-D2DA-6588-792E-DB9F712F13DD}"/>
              </a:ext>
            </a:extLst>
          </p:cNvPr>
          <p:cNvSpPr txBox="1"/>
          <p:nvPr/>
        </p:nvSpPr>
        <p:spPr>
          <a:xfrm rot="16200000">
            <a:off x="-2451030" y="32630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Wetland Type Landcover Low Cloudy</a:t>
            </a:r>
          </a:p>
        </p:txBody>
      </p:sp>
      <p:pic>
        <p:nvPicPr>
          <p:cNvPr id="5" name="Picture 4" descr="A blue and yellow background&#10;&#10;AI-generated content may be incorrect.">
            <a:extLst>
              <a:ext uri="{FF2B5EF4-FFF2-40B4-BE49-F238E27FC236}">
                <a16:creationId xmlns:a16="http://schemas.microsoft.com/office/drawing/2014/main" id="{A56B62D3-48A6-DB80-759B-21D96573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3583252"/>
            <a:ext cx="3168352" cy="3168352"/>
          </a:xfrm>
          <a:prstGeom prst="rect">
            <a:avLst/>
          </a:prstGeom>
        </p:spPr>
      </p:pic>
      <p:pic>
        <p:nvPicPr>
          <p:cNvPr id="7" name="Picture 6" descr="A close-up of clouds in the sky&#10;&#10;AI-generated content may be incorrect.">
            <a:extLst>
              <a:ext uri="{FF2B5EF4-FFF2-40B4-BE49-F238E27FC236}">
                <a16:creationId xmlns:a16="http://schemas.microsoft.com/office/drawing/2014/main" id="{3DFD6999-6E35-38C2-4345-E6F947CB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332656"/>
            <a:ext cx="3168352" cy="3168352"/>
          </a:xfrm>
          <a:prstGeom prst="rect">
            <a:avLst/>
          </a:prstGeom>
        </p:spPr>
      </p:pic>
      <p:pic>
        <p:nvPicPr>
          <p:cNvPr id="9" name="Picture 8" descr="A close-up of a map&#10;&#10;AI-generated content may be incorrect.">
            <a:extLst>
              <a:ext uri="{FF2B5EF4-FFF2-40B4-BE49-F238E27FC236}">
                <a16:creationId xmlns:a16="http://schemas.microsoft.com/office/drawing/2014/main" id="{98272C9C-B1F4-799B-1745-39620F841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3583252"/>
            <a:ext cx="3168352" cy="3168352"/>
          </a:xfrm>
          <a:prstGeom prst="rect">
            <a:avLst/>
          </a:prstGeom>
        </p:spPr>
      </p:pic>
      <p:pic>
        <p:nvPicPr>
          <p:cNvPr id="11" name="Picture 10" descr="Aerial view of a river flowing through a forest&#10;&#10;AI-generated content may be incorrect.">
            <a:extLst>
              <a:ext uri="{FF2B5EF4-FFF2-40B4-BE49-F238E27FC236}">
                <a16:creationId xmlns:a16="http://schemas.microsoft.com/office/drawing/2014/main" id="{875CCD84-3197-60AF-5022-A13D83BB4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76" y="332656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97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4B849D-855C-C952-6562-1AEE0D2EA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Training Details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2EBFD3-7883-36E2-65F1-76D37A44B1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Learning Rate(LR): 0.0001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Optimizer: Adam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Num Epochs: 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Weight Decay: 1e-5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Batch Size: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Gradient Accumulation: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Loss Function: Cross Entropy Loss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FB590-919F-E42A-B9CF-FC7211A68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332E2-7B8D-BAEC-9725-8EE0C2935D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de-DE" altLang="de-DE" smtClean="0"/>
              <a:pPr>
                <a:defRPr/>
              </a:pPr>
              <a:t>37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EF292-70F1-F861-0144-FD415FA6F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5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F8D2B2-085D-FA7F-2A64-297595613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err="1"/>
              <a:t>UNet</a:t>
            </a:r>
            <a:r>
              <a:rPr lang="en-IN" dirty="0"/>
              <a:t>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48AC3-CA34-DA9E-EFDA-AE9EEAD16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Activation Function : Rectified Linear Unit (</a:t>
            </a:r>
            <a:r>
              <a:rPr lang="en-IN" dirty="0" err="1"/>
              <a:t>ReLU</a:t>
            </a:r>
            <a:r>
              <a:rPr lang="en-IN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Pooling Operation: Maxpool2d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Upsampling</a:t>
            </a:r>
            <a:r>
              <a:rPr lang="en-IN" dirty="0"/>
              <a:t> Operation: Nearest </a:t>
            </a:r>
            <a:r>
              <a:rPr lang="en-IN" dirty="0" err="1"/>
              <a:t>Upsampling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Batch Normalization: 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Bias: Yes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66E4C-6CD1-45AD-70E0-D6AAF03048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E034B-5178-C9E6-B1F9-262F79D63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de-DE" altLang="de-DE" smtClean="0"/>
              <a:pPr>
                <a:defRPr/>
              </a:pPr>
              <a:t>38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A26875-9C69-45CB-DDD9-B583608F4CE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798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1ADFC2-8A45-B507-1E67-2D889906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Ablation Studies - Dropout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244DCFB-1D0D-7E0A-33E1-EC7D840EAB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072313"/>
              </p:ext>
            </p:extLst>
          </p:nvPr>
        </p:nvGraphicFramePr>
        <p:xfrm>
          <a:off x="1630363" y="1344613"/>
          <a:ext cx="91551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1704">
                  <a:extLst>
                    <a:ext uri="{9D8B030D-6E8A-4147-A177-3AD203B41FA5}">
                      <a16:colId xmlns:a16="http://schemas.microsoft.com/office/drawing/2014/main" val="920493693"/>
                    </a:ext>
                  </a:extLst>
                </a:gridCol>
                <a:gridCol w="3051704">
                  <a:extLst>
                    <a:ext uri="{9D8B030D-6E8A-4147-A177-3AD203B41FA5}">
                      <a16:colId xmlns:a16="http://schemas.microsoft.com/office/drawing/2014/main" val="2348239630"/>
                    </a:ext>
                  </a:extLst>
                </a:gridCol>
                <a:gridCol w="3051704">
                  <a:extLst>
                    <a:ext uri="{9D8B030D-6E8A-4147-A177-3AD203B41FA5}">
                      <a16:colId xmlns:a16="http://schemas.microsoft.com/office/drawing/2014/main" val="1613315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Validation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2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26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5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1.530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06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AMG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Adaptive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71658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100B2-85A5-1D62-A721-69D1483B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z="1600" dirty="0"/>
              <a:t>AMG = All </a:t>
            </a:r>
            <a:r>
              <a:rPr lang="de-DE" sz="1600" dirty="0" err="1"/>
              <a:t>Modality</a:t>
            </a:r>
            <a:r>
              <a:rPr lang="de-DE" sz="1600" dirty="0"/>
              <a:t> Gated Fusion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6ADBF-4E40-8DA3-CD91-609A5E497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de-DE" altLang="de-DE" smtClean="0"/>
              <a:pPr>
                <a:defRPr/>
              </a:pPr>
              <a:t>39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A0B19F-B1D7-A3DF-876D-0C68C949BFE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1BE38-AF55-0C54-9010-29762A5E3120}"/>
              </a:ext>
            </a:extLst>
          </p:cNvPr>
          <p:cNvSpPr txBox="1"/>
          <p:nvPr/>
        </p:nvSpPr>
        <p:spPr>
          <a:xfrm>
            <a:off x="1322681" y="5190221"/>
            <a:ext cx="9039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Adaptive Dropout</a:t>
            </a:r>
          </a:p>
          <a:p>
            <a:r>
              <a:rPr lang="en-IN" dirty="0"/>
              <a:t>ENCODER = Layer 1(10%), Layer 2(10%), Layer 3(20%), Layer 4(20%), Layer 5(30%)</a:t>
            </a:r>
          </a:p>
          <a:p>
            <a:r>
              <a:rPr lang="en-IN" dirty="0"/>
              <a:t>DECODER = Layer 1(30%), Layer 2(20%), Layer 3(20%), Layer 4(10%)</a:t>
            </a:r>
          </a:p>
        </p:txBody>
      </p:sp>
    </p:spTree>
    <p:extLst>
      <p:ext uri="{BB962C8B-B14F-4D97-AF65-F5344CB8AC3E}">
        <p14:creationId xmlns:p14="http://schemas.microsoft.com/office/powerpoint/2010/main" val="369806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71CC32-EEAA-D857-F1B9-D4E6189C70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Why Cloud Segmentation ? </a:t>
            </a:r>
          </a:p>
        </p:txBody>
      </p:sp>
      <p:pic>
        <p:nvPicPr>
          <p:cNvPr id="8" name="Content Placeholder 7" descr="A map of land with different colors&#10;&#10;AI-generated content may be incorrect.">
            <a:extLst>
              <a:ext uri="{FF2B5EF4-FFF2-40B4-BE49-F238E27FC236}">
                <a16:creationId xmlns:a16="http://schemas.microsoft.com/office/drawing/2014/main" id="{958E4776-D092-DFDF-3AE2-DA8CE4CC2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268760"/>
            <a:ext cx="3788681" cy="41764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9B249-06AA-D67D-EC74-9BD2DC4C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1C4A8-F1E1-07CF-2790-EF9BA45E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04CBAA-9ABF-6B2C-0030-E3A88872631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10" name="Picture 9" descr="A aerial view of a city&#10;&#10;AI-generated content may be incorrect.">
            <a:extLst>
              <a:ext uri="{FF2B5EF4-FFF2-40B4-BE49-F238E27FC236}">
                <a16:creationId xmlns:a16="http://schemas.microsoft.com/office/drawing/2014/main" id="{73BD8561-B90A-56D6-C6AB-171B5404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01" y="1340769"/>
            <a:ext cx="3152798" cy="4032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2CF3F-03FE-082A-EE12-C6CA2E1DB805}"/>
              </a:ext>
            </a:extLst>
          </p:cNvPr>
          <p:cNvSpPr txBox="1"/>
          <p:nvPr/>
        </p:nvSpPr>
        <p:spPr>
          <a:xfrm>
            <a:off x="2130446" y="563513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LULC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9D173-E6F3-19E0-D01C-51F05864B2A0}"/>
              </a:ext>
            </a:extLst>
          </p:cNvPr>
          <p:cNvSpPr txBox="1"/>
          <p:nvPr/>
        </p:nvSpPr>
        <p:spPr>
          <a:xfrm>
            <a:off x="4943872" y="5634453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Flood Depth Prediction</a:t>
            </a:r>
          </a:p>
        </p:txBody>
      </p:sp>
      <p:pic>
        <p:nvPicPr>
          <p:cNvPr id="14" name="Picture 13" descr="A aerial view of a field&#10;&#10;AI-generated content may be incorrect.">
            <a:extLst>
              <a:ext uri="{FF2B5EF4-FFF2-40B4-BE49-F238E27FC236}">
                <a16:creationId xmlns:a16="http://schemas.microsoft.com/office/drawing/2014/main" id="{4254B77D-A831-B115-3E64-845D53982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1340769"/>
            <a:ext cx="4032448" cy="40324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429FE8-0BA3-2B3A-ECA4-5C6F0DCA7ED4}"/>
              </a:ext>
            </a:extLst>
          </p:cNvPr>
          <p:cNvSpPr txBox="1"/>
          <p:nvPr/>
        </p:nvSpPr>
        <p:spPr>
          <a:xfrm>
            <a:off x="8742840" y="5634453"/>
            <a:ext cx="23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Crop Yield Prediction</a:t>
            </a:r>
          </a:p>
        </p:txBody>
      </p:sp>
    </p:spTree>
    <p:extLst>
      <p:ext uri="{BB962C8B-B14F-4D97-AF65-F5344CB8AC3E}">
        <p14:creationId xmlns:p14="http://schemas.microsoft.com/office/powerpoint/2010/main" val="3326920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95224B-3845-FF5F-F13B-892956930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Ablation Studies – Batch Size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1B68545-2B11-642C-D23A-3FB7548AF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256886"/>
              </p:ext>
            </p:extLst>
          </p:nvPr>
        </p:nvGraphicFramePr>
        <p:xfrm>
          <a:off x="767408" y="1344613"/>
          <a:ext cx="10018065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613">
                  <a:extLst>
                    <a:ext uri="{9D8B030D-6E8A-4147-A177-3AD203B41FA5}">
                      <a16:colId xmlns:a16="http://schemas.microsoft.com/office/drawing/2014/main" val="681776851"/>
                    </a:ext>
                  </a:extLst>
                </a:gridCol>
                <a:gridCol w="2003613">
                  <a:extLst>
                    <a:ext uri="{9D8B030D-6E8A-4147-A177-3AD203B41FA5}">
                      <a16:colId xmlns:a16="http://schemas.microsoft.com/office/drawing/2014/main" val="1410960428"/>
                    </a:ext>
                  </a:extLst>
                </a:gridCol>
                <a:gridCol w="2003613">
                  <a:extLst>
                    <a:ext uri="{9D8B030D-6E8A-4147-A177-3AD203B41FA5}">
                      <a16:colId xmlns:a16="http://schemas.microsoft.com/office/drawing/2014/main" val="1600537321"/>
                    </a:ext>
                  </a:extLst>
                </a:gridCol>
                <a:gridCol w="2003613">
                  <a:extLst>
                    <a:ext uri="{9D8B030D-6E8A-4147-A177-3AD203B41FA5}">
                      <a16:colId xmlns:a16="http://schemas.microsoft.com/office/drawing/2014/main" val="3863612587"/>
                    </a:ext>
                  </a:extLst>
                </a:gridCol>
                <a:gridCol w="2003613">
                  <a:extLst>
                    <a:ext uri="{9D8B030D-6E8A-4147-A177-3AD203B41FA5}">
                      <a16:colId xmlns:a16="http://schemas.microsoft.com/office/drawing/2014/main" val="3727120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Gradient Accumulation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Effective 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Validation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72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AMG with Adaptive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82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4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96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91230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3FFD6-0000-205C-8C7B-0A88942D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z="1600" dirty="0"/>
              <a:t>AMG = All </a:t>
            </a:r>
            <a:r>
              <a:rPr lang="de-DE" sz="1600" dirty="0" err="1"/>
              <a:t>Modality</a:t>
            </a:r>
            <a:r>
              <a:rPr lang="de-DE" sz="1600" dirty="0"/>
              <a:t> Gated Fusion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048C4-70AB-F61D-3C3F-2AAED7CC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40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934A34-D5FD-129A-F8CB-3F51491C331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C22C4-B42A-53EF-178F-8C3FF494DA02}"/>
              </a:ext>
            </a:extLst>
          </p:cNvPr>
          <p:cNvSpPr txBox="1"/>
          <p:nvPr/>
        </p:nvSpPr>
        <p:spPr>
          <a:xfrm>
            <a:off x="3286809" y="5733256"/>
            <a:ext cx="566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Effective Batch Size = Gradient Accumulated Batches</a:t>
            </a:r>
          </a:p>
        </p:txBody>
      </p:sp>
    </p:spTree>
    <p:extLst>
      <p:ext uri="{BB962C8B-B14F-4D97-AF65-F5344CB8AC3E}">
        <p14:creationId xmlns:p14="http://schemas.microsoft.com/office/powerpoint/2010/main" val="1918451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BDC7A-A21A-2CFD-EEA6-2118B072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5D3FAF-A3F6-054A-6C42-2DC8E0BE2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Ablation Studies – Learning 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B2804-08FC-D5E8-0F8B-AE73FB4C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z="1600" dirty="0"/>
              <a:t>AMG = All </a:t>
            </a:r>
            <a:r>
              <a:rPr lang="de-DE" sz="1600" dirty="0" err="1"/>
              <a:t>Modality</a:t>
            </a:r>
            <a:r>
              <a:rPr lang="de-DE" sz="1600" dirty="0"/>
              <a:t> Gated Fusion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1F3BF-7BF0-F4E2-B30E-78F8948C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41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AEE046-666E-BC97-430C-D82F12C25B5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77EE1-0696-849F-2501-F304EFE2A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025030"/>
              </p:ext>
            </p:extLst>
          </p:nvPr>
        </p:nvGraphicFramePr>
        <p:xfrm>
          <a:off x="839416" y="980728"/>
          <a:ext cx="1001806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152">
                  <a:extLst>
                    <a:ext uri="{9D8B030D-6E8A-4147-A177-3AD203B41FA5}">
                      <a16:colId xmlns:a16="http://schemas.microsoft.com/office/drawing/2014/main" val="841757271"/>
                    </a:ext>
                  </a:extLst>
                </a:gridCol>
                <a:gridCol w="1431152">
                  <a:extLst>
                    <a:ext uri="{9D8B030D-6E8A-4147-A177-3AD203B41FA5}">
                      <a16:colId xmlns:a16="http://schemas.microsoft.com/office/drawing/2014/main" val="1458753297"/>
                    </a:ext>
                  </a:extLst>
                </a:gridCol>
                <a:gridCol w="1431152">
                  <a:extLst>
                    <a:ext uri="{9D8B030D-6E8A-4147-A177-3AD203B41FA5}">
                      <a16:colId xmlns:a16="http://schemas.microsoft.com/office/drawing/2014/main" val="1778459205"/>
                    </a:ext>
                  </a:extLst>
                </a:gridCol>
                <a:gridCol w="1431152">
                  <a:extLst>
                    <a:ext uri="{9D8B030D-6E8A-4147-A177-3AD203B41FA5}">
                      <a16:colId xmlns:a16="http://schemas.microsoft.com/office/drawing/2014/main" val="3627195390"/>
                    </a:ext>
                  </a:extLst>
                </a:gridCol>
                <a:gridCol w="1431152">
                  <a:extLst>
                    <a:ext uri="{9D8B030D-6E8A-4147-A177-3AD203B41FA5}">
                      <a16:colId xmlns:a16="http://schemas.microsoft.com/office/drawing/2014/main" val="3467651166"/>
                    </a:ext>
                  </a:extLst>
                </a:gridCol>
                <a:gridCol w="1431152">
                  <a:extLst>
                    <a:ext uri="{9D8B030D-6E8A-4147-A177-3AD203B41FA5}">
                      <a16:colId xmlns:a16="http://schemas.microsoft.com/office/drawing/2014/main" val="3526362834"/>
                    </a:ext>
                  </a:extLst>
                </a:gridCol>
                <a:gridCol w="1431152">
                  <a:extLst>
                    <a:ext uri="{9D8B030D-6E8A-4147-A177-3AD203B41FA5}">
                      <a16:colId xmlns:a16="http://schemas.microsoft.com/office/drawing/2014/main" val="1612270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Validation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91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AMG with Adaptive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91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024136"/>
                  </a:ext>
                </a:extLst>
              </a:tr>
            </a:tbl>
          </a:graphicData>
        </a:graphic>
      </p:graphicFrame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488DF1F1-1C21-DC46-1DEA-1E8B8D50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41" y="3036906"/>
            <a:ext cx="7700814" cy="30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9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88A2E-28FA-4BFE-ED2D-EE574B255A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Ablation Studies – Loss Function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44B42AF-934F-4862-DFB3-6581963F9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22067"/>
              </p:ext>
            </p:extLst>
          </p:nvPr>
        </p:nvGraphicFramePr>
        <p:xfrm>
          <a:off x="1630363" y="1344613"/>
          <a:ext cx="9155111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873">
                  <a:extLst>
                    <a:ext uri="{9D8B030D-6E8A-4147-A177-3AD203B41FA5}">
                      <a16:colId xmlns:a16="http://schemas.microsoft.com/office/drawing/2014/main" val="1939516799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2709310521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3998969554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647810103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2644878691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4049845856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1392783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Validation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0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AMG with Adaptive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Cross Entropy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84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Dice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6129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DDDFF-C593-F7CB-A5C3-2B42D7BE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z="1600" dirty="0"/>
              <a:t>AMG = All </a:t>
            </a:r>
            <a:r>
              <a:rPr lang="de-DE" sz="1600" dirty="0" err="1"/>
              <a:t>Modality</a:t>
            </a:r>
            <a:r>
              <a:rPr lang="de-DE" sz="1600" dirty="0"/>
              <a:t> Gated Fusion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44479-F1F4-8BB3-E694-9E1FA79F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42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CA8080-1107-6D0F-3003-ACF6F9AC48B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5AF9C-420B-C6AB-921C-3E1624B728E9}"/>
                  </a:ext>
                </a:extLst>
              </p:cNvPr>
              <p:cNvSpPr txBox="1"/>
              <p:nvPr/>
            </p:nvSpPr>
            <p:spPr>
              <a:xfrm>
                <a:off x="3988431" y="4710610"/>
                <a:ext cx="4438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𝑌𝑡𝑟𝑢𝑒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𝑌𝑝𝑟𝑒𝑑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5AF9C-420B-C6AB-921C-3E1624B72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31" y="4710610"/>
                <a:ext cx="4438971" cy="276999"/>
              </a:xfrm>
              <a:prstGeom prst="rect">
                <a:avLst/>
              </a:prstGeom>
              <a:blipFill>
                <a:blip r:embed="rId2"/>
                <a:stretch>
                  <a:fillRect l="-687" t="-2222" r="-137" b="-3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13EFF6-42DE-B3D6-DF72-1A949434BB63}"/>
                  </a:ext>
                </a:extLst>
              </p:cNvPr>
              <p:cNvSpPr txBox="1"/>
              <p:nvPr/>
            </p:nvSpPr>
            <p:spPr>
              <a:xfrm>
                <a:off x="3875869" y="3962455"/>
                <a:ext cx="4664097" cy="43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𝐷𝑖𝑐𝑒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𝑆𝑐𝑜𝑟𝑒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𝑌𝑡𝑟𝑢𝑒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𝑌𝑝𝑟𝑒𝑑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2 ∗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𝑌𝑡𝑟𝑢𝑒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∩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𝑌𝑃𝑟𝑒𝑑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𝑌𝑡𝑟𝑢𝑒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𝑌𝑝𝑟𝑒𝑑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13EFF6-42DE-B3D6-DF72-1A949434B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869" y="3962455"/>
                <a:ext cx="4664097" cy="438262"/>
              </a:xfrm>
              <a:prstGeom prst="rect">
                <a:avLst/>
              </a:prstGeom>
              <a:blipFill>
                <a:blip r:embed="rId3"/>
                <a:stretch>
                  <a:fillRect l="-1830" t="-2778" b="-19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988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0F4075-7CA8-59D8-1F35-568A1A877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Ablation Studies - Others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61EB89-93A1-202C-B004-EEB084611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253850"/>
              </p:ext>
            </p:extLst>
          </p:nvPr>
        </p:nvGraphicFramePr>
        <p:xfrm>
          <a:off x="1630363" y="1344613"/>
          <a:ext cx="9155111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69">
                  <a:extLst>
                    <a:ext uri="{9D8B030D-6E8A-4147-A177-3AD203B41FA5}">
                      <a16:colId xmlns:a16="http://schemas.microsoft.com/office/drawing/2014/main" val="3629799310"/>
                    </a:ext>
                  </a:extLst>
                </a:gridCol>
                <a:gridCol w="1462477">
                  <a:extLst>
                    <a:ext uri="{9D8B030D-6E8A-4147-A177-3AD203B41FA5}">
                      <a16:colId xmlns:a16="http://schemas.microsoft.com/office/drawing/2014/main" val="1811964703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2743213391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678796311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3115743632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83874732"/>
                    </a:ext>
                  </a:extLst>
                </a:gridCol>
                <a:gridCol w="1307873">
                  <a:extLst>
                    <a:ext uri="{9D8B030D-6E8A-4147-A177-3AD203B41FA5}">
                      <a16:colId xmlns:a16="http://schemas.microsoft.com/office/drawing/2014/main" val="2613594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Validation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42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AMG with Adaptive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615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Leaky </a:t>
                      </a:r>
                      <a:r>
                        <a:rPr lang="en-IN" dirty="0" err="1"/>
                        <a:t>ReLU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Bilinear </a:t>
                      </a:r>
                      <a:r>
                        <a:rPr lang="en-IN" dirty="0" err="1"/>
                        <a:t>Upsampling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7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78315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EE688-2A49-5BAD-4109-5251841E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A7DE7-88BE-4AAF-D16A-AB2A8D04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43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1E10FE-B41D-143E-2CEB-1D9497C8B2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3982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1B2C2-AC04-CB23-F882-153B8981E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FCC376-23FB-9452-1776-977DE806A7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Ablation Studies - Others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E1BA979-8A0A-F74F-1247-F6FCEC913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465628"/>
              </p:ext>
            </p:extLst>
          </p:nvPr>
        </p:nvGraphicFramePr>
        <p:xfrm>
          <a:off x="1199456" y="1412776"/>
          <a:ext cx="9721079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599">
                  <a:extLst>
                    <a:ext uri="{9D8B030D-6E8A-4147-A177-3AD203B41FA5}">
                      <a16:colId xmlns:a16="http://schemas.microsoft.com/office/drawing/2014/main" val="3629799310"/>
                    </a:ext>
                  </a:extLst>
                </a:gridCol>
                <a:gridCol w="1412580">
                  <a:extLst>
                    <a:ext uri="{9D8B030D-6E8A-4147-A177-3AD203B41FA5}">
                      <a16:colId xmlns:a16="http://schemas.microsoft.com/office/drawing/2014/main" val="2743213391"/>
                    </a:ext>
                  </a:extLst>
                </a:gridCol>
                <a:gridCol w="1412580">
                  <a:extLst>
                    <a:ext uri="{9D8B030D-6E8A-4147-A177-3AD203B41FA5}">
                      <a16:colId xmlns:a16="http://schemas.microsoft.com/office/drawing/2014/main" val="678796311"/>
                    </a:ext>
                  </a:extLst>
                </a:gridCol>
                <a:gridCol w="1412580">
                  <a:extLst>
                    <a:ext uri="{9D8B030D-6E8A-4147-A177-3AD203B41FA5}">
                      <a16:colId xmlns:a16="http://schemas.microsoft.com/office/drawing/2014/main" val="3115743632"/>
                    </a:ext>
                  </a:extLst>
                </a:gridCol>
                <a:gridCol w="1412580">
                  <a:extLst>
                    <a:ext uri="{9D8B030D-6E8A-4147-A177-3AD203B41FA5}">
                      <a16:colId xmlns:a16="http://schemas.microsoft.com/office/drawing/2014/main" val="83874732"/>
                    </a:ext>
                  </a:extLst>
                </a:gridCol>
                <a:gridCol w="1412580">
                  <a:extLst>
                    <a:ext uri="{9D8B030D-6E8A-4147-A177-3AD203B41FA5}">
                      <a16:colId xmlns:a16="http://schemas.microsoft.com/office/drawing/2014/main" val="2613594210"/>
                    </a:ext>
                  </a:extLst>
                </a:gridCol>
                <a:gridCol w="1412580">
                  <a:extLst>
                    <a:ext uri="{9D8B030D-6E8A-4147-A177-3AD203B41FA5}">
                      <a16:colId xmlns:a16="http://schemas.microsoft.com/office/drawing/2014/main" val="2380069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MeanIOU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42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AMG with Adaptive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0.495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0.747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0.418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615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 S1 gated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 S1 </a:t>
                      </a:r>
                      <a:r>
                        <a:rPr lang="en-IN" dirty="0" err="1"/>
                        <a:t>concat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7352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FF060-CA03-2CB8-EEE5-B7C1E72C7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EE57C-F358-6A2B-6BB5-F1B6F1B3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44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1372BE2-91E2-0193-26E8-DF7E09BE587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089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B1608E-6ABC-E352-1132-25B0AC565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SOTA Model Performance</a:t>
            </a:r>
          </a:p>
        </p:txBody>
      </p:sp>
      <p:pic>
        <p:nvPicPr>
          <p:cNvPr id="8" name="Content Placeholder 7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602306B-9770-838E-7E2F-42851F010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127" y="1628800"/>
            <a:ext cx="9501746" cy="28803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781CE-CDA4-80E3-9810-2FAEB504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600" b="0" i="0" u="none" strike="noStrike" baseline="0" dirty="0">
                <a:latin typeface="NimbusRomNo9L-Regu"/>
              </a:rPr>
              <a:t>Alistair Francis. Sensor Independent Cloud and Shadow Masking With Partial Labels and Multimodal Inputs</a:t>
            </a:r>
            <a:endParaRPr lang="de-DE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DB81B-86BA-38FB-5204-13448AC8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45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A7D897-2832-23A4-59E9-E34A75ADAC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534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9F0769-5F99-25DF-54FF-4BC771352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33" y="349044"/>
            <a:ext cx="9298467" cy="685800"/>
          </a:xfrm>
        </p:spPr>
        <p:txBody>
          <a:bodyPr/>
          <a:lstStyle/>
          <a:p>
            <a:r>
              <a:rPr lang="en-IN" dirty="0"/>
              <a:t>Difficulty Score of Training Images as per Annotators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C4BBC-EC38-47D1-5FAB-2BC561EE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D6F07-1259-9A98-A438-F6EC6CFB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46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33530A-165C-401C-DC3D-58552DE698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7" name="Content Placeholder 4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2F1DBF73-6626-79E9-897E-E99F9FFFA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11" y="1515264"/>
            <a:ext cx="7315215" cy="4572009"/>
          </a:xfrm>
        </p:spPr>
      </p:pic>
    </p:spTree>
    <p:extLst>
      <p:ext uri="{BB962C8B-B14F-4D97-AF65-F5344CB8AC3E}">
        <p14:creationId xmlns:p14="http://schemas.microsoft.com/office/powerpoint/2010/main" val="755022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B9E9B2-A5B6-EB64-CD33-E718D5B63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Time Difference in Image Capture</a:t>
            </a:r>
          </a:p>
        </p:txBody>
      </p:sp>
      <p:pic>
        <p:nvPicPr>
          <p:cNvPr id="8" name="Content Placeholder 7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7A100161-039B-50F4-C7D1-27A010DFA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460" y="1344613"/>
            <a:ext cx="7720918" cy="49133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A06C7-7F06-DDEC-0FEF-85946B33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E0771-5EDE-CB67-10C8-83CEF975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47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BD8484-376E-7088-FCA1-7E5E4CE8E18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464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3A414-ED64-D316-CDCE-46DC96C29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Pixel Count</a:t>
            </a:r>
          </a:p>
        </p:txBody>
      </p:sp>
      <p:pic>
        <p:nvPicPr>
          <p:cNvPr id="8" name="Content Placeholder 7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8756EA55-0C41-211C-E000-9756C975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6612" y="1124744"/>
            <a:ext cx="6398775" cy="47990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81CC2-53C0-22D8-0386-16F79C7E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B2D46-6791-A296-CF62-E3019148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48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2A255B-C5D2-D105-56B8-7D2DE789494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0580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5FA13-BCA1-522B-A22F-DF6AAF6F3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Why Cloud Segmentation ? </a:t>
            </a:r>
          </a:p>
        </p:txBody>
      </p:sp>
      <p:pic>
        <p:nvPicPr>
          <p:cNvPr id="8" name="Content Placeholder 7" descr="Clouds in the sky&#10;&#10;AI-generated content may be incorrect.">
            <a:extLst>
              <a:ext uri="{FF2B5EF4-FFF2-40B4-BE49-F238E27FC236}">
                <a16:creationId xmlns:a16="http://schemas.microsoft.com/office/drawing/2014/main" id="{60D384BA-FC61-16B9-4B16-FCD86A8F1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042" y="1271872"/>
            <a:ext cx="4876800" cy="4876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F555B-4A0C-9A66-D0D1-F91EA9A6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60F03-E69E-98C8-05AD-DA6BBCFA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5BBD57-0FB1-DABA-02E0-50B9D2DC713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10" name="Picture 9" descr="A close-up of a mountain&#10;&#10;AI-generated content may be incorrect.">
            <a:extLst>
              <a:ext uri="{FF2B5EF4-FFF2-40B4-BE49-F238E27FC236}">
                <a16:creationId xmlns:a16="http://schemas.microsoft.com/office/drawing/2014/main" id="{A62950F1-2BD3-7AC1-CD98-68AACC9FA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58" y="128735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4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0F229D-BFFF-C2A0-98C0-5205D4C39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Traditional Cloud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A116-B7E2-FF29-BFB2-C4CB1EA3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Hand-crafted algorithms</a:t>
            </a:r>
          </a:p>
          <a:p>
            <a:r>
              <a:rPr lang="en-IN" dirty="0"/>
              <a:t>Threshold based approaches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Thresholds vary as per season, sun elevation, deserts, fog/haze, and ice/snow cover.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 common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Specific thresholds for clouds over water, clouds over snow.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ACD80-F0A8-6BA7-544E-FACD7749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435EC-2143-D5ED-DFDD-0E710475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90BF64-CA35-60EF-8461-88FAE29DDFB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960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61FAD6-BD89-7AC4-2290-0388F70F79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Cloud Segmentation using Deep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E668-011D-C58A-FD5C-47775A19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046B1-217D-7761-E14B-2300C537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33876-A343-4AB0-AF59-3085283FF471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78C5E0-DFF0-8D8C-C6B9-E4F681423DF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343F447D-18C7-4BD6-B08F-4152D8BD2FE5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7" name="Content Placeholder 5" descr="A diagram of a pooling index&#10;&#10;Description automatically generated">
            <a:extLst>
              <a:ext uri="{FF2B5EF4-FFF2-40B4-BE49-F238E27FC236}">
                <a16:creationId xmlns:a16="http://schemas.microsoft.com/office/drawing/2014/main" id="{41E3D036-86E7-0D61-1F4D-C9C2844FA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363" y="1900107"/>
            <a:ext cx="9155112" cy="3802324"/>
          </a:xfrm>
        </p:spPr>
      </p:pic>
    </p:spTree>
    <p:extLst>
      <p:ext uri="{BB962C8B-B14F-4D97-AF65-F5344CB8AC3E}">
        <p14:creationId xmlns:p14="http://schemas.microsoft.com/office/powerpoint/2010/main" val="23110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C32FCE-952B-64C1-B140-37BA5F647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Multi-View Learning</a:t>
            </a:r>
          </a:p>
        </p:txBody>
      </p:sp>
      <p:pic>
        <p:nvPicPr>
          <p:cNvPr id="10" name="Content Placeholder 9" descr="Volume outline">
            <a:extLst>
              <a:ext uri="{FF2B5EF4-FFF2-40B4-BE49-F238E27FC236}">
                <a16:creationId xmlns:a16="http://schemas.microsoft.com/office/drawing/2014/main" id="{8D0DB424-004F-5783-2A06-2A825C339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3448" y="1034844"/>
            <a:ext cx="1173832" cy="117383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D6700-51B7-EC49-CCD7-A0EE4781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49A0A-B9B2-E927-D30C-20D069C3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8903F-90EC-4A68-9771-93E1A14EF685}" type="slidenum">
              <a:rPr lang="de-DE" altLang="de-DE" smtClean="0"/>
              <a:pPr>
                <a:defRPr/>
              </a:pPr>
              <a:t>8</a:t>
            </a:fld>
            <a:endParaRPr lang="de-DE" alt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BB330-2386-D9AA-3677-AF1657C3234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fld id="{066860AB-BFA1-491A-8EF6-6D0ADBE81FA7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12" name="Graphic 11" descr="Video camera with solid fill">
            <a:extLst>
              <a:ext uri="{FF2B5EF4-FFF2-40B4-BE49-F238E27FC236}">
                <a16:creationId xmlns:a16="http://schemas.microsoft.com/office/drawing/2014/main" id="{B32A58F7-EC44-5DB5-7059-01E19A921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5048" y="937684"/>
            <a:ext cx="1270992" cy="1270992"/>
          </a:xfrm>
          <a:prstGeom prst="rect">
            <a:avLst/>
          </a:prstGeom>
        </p:spPr>
      </p:pic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AA5D136F-5E2D-15EC-2D01-AF1130859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4855" y="944155"/>
            <a:ext cx="1263473" cy="1263473"/>
          </a:xfrm>
          <a:prstGeom prst="rect">
            <a:avLst/>
          </a:prstGeom>
        </p:spPr>
      </p:pic>
      <p:pic>
        <p:nvPicPr>
          <p:cNvPr id="18" name="Picture 17" descr="A satellite in space with solar panels&#10;&#10;AI-generated content may be incorrect.">
            <a:extLst>
              <a:ext uri="{FF2B5EF4-FFF2-40B4-BE49-F238E27FC236}">
                <a16:creationId xmlns:a16="http://schemas.microsoft.com/office/drawing/2014/main" id="{BF9D51FD-07F4-E5E8-82EC-762527038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99" y="3239723"/>
            <a:ext cx="2991612" cy="2243709"/>
          </a:xfrm>
          <a:prstGeom prst="rect">
            <a:avLst/>
          </a:prstGeom>
        </p:spPr>
      </p:pic>
      <p:pic>
        <p:nvPicPr>
          <p:cNvPr id="20" name="Picture 19" descr="A close-up of a camera&#10;&#10;AI-generated content may be incorrect.">
            <a:extLst>
              <a:ext uri="{FF2B5EF4-FFF2-40B4-BE49-F238E27FC236}">
                <a16:creationId xmlns:a16="http://schemas.microsoft.com/office/drawing/2014/main" id="{8FD7AB49-6C34-F201-A2CE-3E9E8459D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1531" y="3111546"/>
            <a:ext cx="2564165" cy="2564165"/>
          </a:xfrm>
          <a:prstGeom prst="rect">
            <a:avLst/>
          </a:prstGeom>
        </p:spPr>
      </p:pic>
      <p:pic>
        <p:nvPicPr>
          <p:cNvPr id="22" name="Picture 21" descr="A satellite in space with earth in the background&#10;&#10;AI-generated content may be incorrect.">
            <a:extLst>
              <a:ext uri="{FF2B5EF4-FFF2-40B4-BE49-F238E27FC236}">
                <a16:creationId xmlns:a16="http://schemas.microsoft.com/office/drawing/2014/main" id="{20F4486B-78ED-C018-A808-4E87302BFF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0216" y="3239723"/>
            <a:ext cx="3070260" cy="23078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F22D70-FE80-B920-A0CB-FB917F14323C}"/>
              </a:ext>
            </a:extLst>
          </p:cNvPr>
          <p:cNvSpPr txBox="1"/>
          <p:nvPr/>
        </p:nvSpPr>
        <p:spPr>
          <a:xfrm>
            <a:off x="3143672" y="22768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Audio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557F76-548D-0F2B-E6E0-3B1D2ECBB81F}"/>
              </a:ext>
            </a:extLst>
          </p:cNvPr>
          <p:cNvSpPr txBox="1"/>
          <p:nvPr/>
        </p:nvSpPr>
        <p:spPr>
          <a:xfrm>
            <a:off x="5347821" y="2271255"/>
            <a:ext cx="77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Video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98FD0-831C-05B9-BF85-0043076ECFEE}"/>
              </a:ext>
            </a:extLst>
          </p:cNvPr>
          <p:cNvSpPr txBox="1"/>
          <p:nvPr/>
        </p:nvSpPr>
        <p:spPr>
          <a:xfrm>
            <a:off x="8040216" y="2276872"/>
            <a:ext cx="67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Text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A12FF-5F50-E423-5B78-B64113C38AE7}"/>
              </a:ext>
            </a:extLst>
          </p:cNvPr>
          <p:cNvSpPr txBox="1"/>
          <p:nvPr/>
        </p:nvSpPr>
        <p:spPr>
          <a:xfrm>
            <a:off x="1590307" y="567686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Optical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960D9A-7383-4CFF-3398-7F20B10D5F43}"/>
              </a:ext>
            </a:extLst>
          </p:cNvPr>
          <p:cNvSpPr txBox="1"/>
          <p:nvPr/>
        </p:nvSpPr>
        <p:spPr>
          <a:xfrm>
            <a:off x="5241414" y="567571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LIDAR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432217-555C-5E9E-F061-A074E9DC3A55}"/>
              </a:ext>
            </a:extLst>
          </p:cNvPr>
          <p:cNvSpPr txBox="1"/>
          <p:nvPr/>
        </p:nvSpPr>
        <p:spPr>
          <a:xfrm>
            <a:off x="8194166" y="5675711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Synthetic Aperture Radar</a:t>
            </a:r>
          </a:p>
        </p:txBody>
      </p:sp>
    </p:spTree>
    <p:extLst>
      <p:ext uri="{BB962C8B-B14F-4D97-AF65-F5344CB8AC3E}">
        <p14:creationId xmlns:p14="http://schemas.microsoft.com/office/powerpoint/2010/main" val="356465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12F280-ABAC-F83E-A0C9-D5648BE44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How to Fuse 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7D6D9-D2C0-10B3-C86E-54DB8FBC66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IN" sz="1200" dirty="0"/>
              <a:t>Mena et al. C</a:t>
            </a:r>
            <a:r>
              <a:rPr lang="en-IN" sz="1200" i="0" strike="noStrike" baseline="0" dirty="0"/>
              <a:t>ommon practices and taxonomy in deep multi-view fusion for remote sensing applications </a:t>
            </a:r>
            <a:endParaRPr lang="de-DE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8EDD-B643-C901-FF2E-55937C8E93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3403F9C6-84D0-4162-91EE-42F978B0FA19}" type="slidenum">
              <a:rPr lang="de-DE" altLang="de-DE" smtClean="0"/>
              <a:pPr>
                <a:defRPr/>
              </a:pPr>
              <a:t>9</a:t>
            </a:fld>
            <a:endParaRPr lang="de-DE" alt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086B7B-0A91-3AB3-DAA5-3A320A22D13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E82088EF-85F2-4CD3-8D71-2FF36028FA0A}" type="datetime1">
              <a:rPr lang="de-DE" smtClean="0"/>
              <a:pPr>
                <a:defRPr/>
              </a:pPr>
              <a:t>01.04.2025</a:t>
            </a:fld>
            <a:endParaRPr lang="de-DE" dirty="0"/>
          </a:p>
        </p:txBody>
      </p:sp>
      <p:pic>
        <p:nvPicPr>
          <p:cNvPr id="7" name="Picture 6" descr="A diagram of a learning model&#10;&#10;Description automatically generated">
            <a:extLst>
              <a:ext uri="{FF2B5EF4-FFF2-40B4-BE49-F238E27FC236}">
                <a16:creationId xmlns:a16="http://schemas.microsoft.com/office/drawing/2014/main" id="{18AF5E39-B794-676F-BCEB-D39DBA8D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0" y="864319"/>
            <a:ext cx="6041695" cy="1916609"/>
          </a:xfrm>
          <a:prstGeom prst="rect">
            <a:avLst/>
          </a:prstGeom>
        </p:spPr>
      </p:pic>
      <p:pic>
        <p:nvPicPr>
          <p:cNvPr id="8" name="Picture 7" descr="A diagram of a model&#10;&#10;Description automatically generated">
            <a:extLst>
              <a:ext uri="{FF2B5EF4-FFF2-40B4-BE49-F238E27FC236}">
                <a16:creationId xmlns:a16="http://schemas.microsoft.com/office/drawing/2014/main" id="{D652E2F4-840D-2D7B-1637-9B99BA479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2079958"/>
            <a:ext cx="6601652" cy="1916609"/>
          </a:xfrm>
          <a:prstGeom prst="rect">
            <a:avLst/>
          </a:prstGeom>
        </p:spPr>
      </p:pic>
      <p:pic>
        <p:nvPicPr>
          <p:cNvPr id="9" name="Picture 8" descr="A diagram of a model&#10;&#10;Description automatically generated">
            <a:extLst>
              <a:ext uri="{FF2B5EF4-FFF2-40B4-BE49-F238E27FC236}">
                <a16:creationId xmlns:a16="http://schemas.microsoft.com/office/drawing/2014/main" id="{C42AB1A3-D9D4-F4E1-34AE-E318BCD3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4352965"/>
            <a:ext cx="6735991" cy="1844950"/>
          </a:xfrm>
          <a:prstGeom prst="rect">
            <a:avLst/>
          </a:prstGeom>
        </p:spPr>
      </p:pic>
      <p:pic>
        <p:nvPicPr>
          <p:cNvPr id="10" name="Picture 9" descr="A diagram of a model&#10;&#10;Description automatically generated">
            <a:extLst>
              <a:ext uri="{FF2B5EF4-FFF2-40B4-BE49-F238E27FC236}">
                <a16:creationId xmlns:a16="http://schemas.microsoft.com/office/drawing/2014/main" id="{6643DD0B-AD18-F4F2-D807-7560C232C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273" y="4149080"/>
            <a:ext cx="5052703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-Design">
  <a:themeElements>
    <a:clrScheme name="Benutzerdefiniert 1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1_Office-Desig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75DF446-648C-41C3-BA37-585CD656BB38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50BA0885B3B0B49A98232D7028B7485" ma:contentTypeVersion="14" ma:contentTypeDescription="Ein neues Dokument erstellen." ma:contentTypeScope="" ma:versionID="a06f18872ede7cccb437dadaa5a5f8a3">
  <xsd:schema xmlns:xsd="http://www.w3.org/2001/XMLSchema" xmlns:xs="http://www.w3.org/2001/XMLSchema" xmlns:p="http://schemas.microsoft.com/office/2006/metadata/properties" xmlns:ns2="d91729d5-7a27-49c0-8af1-274850c138d3" xmlns:ns3="e84f4f7d-c1f5-4353-981d-2d7928900634" targetNamespace="http://schemas.microsoft.com/office/2006/metadata/properties" ma:root="true" ma:fieldsID="3f7f991900c094aceeee49ad3c4e3e73" ns2:_="" ns3:_="">
    <xsd:import namespace="d91729d5-7a27-49c0-8af1-274850c138d3"/>
    <xsd:import namespace="e84f4f7d-c1f5-4353-981d-2d79289006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1729d5-7a27-49c0-8af1-274850c138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ee3e8a42-d8d5-46ca-a5bf-92f41e721c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4f4f7d-c1f5-4353-981d-2d792890063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ec06edd-42c7-4fc7-a876-38fe07c7e1c5}" ma:internalName="TaxCatchAll" ma:showField="CatchAllData" ma:web="e84f4f7d-c1f5-4353-981d-2d79289006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84f4f7d-c1f5-4353-981d-2d7928900634" xsi:nil="true"/>
    <lcf76f155ced4ddcb4097134ff3c332f xmlns="d91729d5-7a27-49c0-8af1-274850c138d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189FA0-0C63-497C-9BF4-75A59F5278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1729d5-7a27-49c0-8af1-274850c138d3"/>
    <ds:schemaRef ds:uri="e84f4f7d-c1f5-4353-981d-2d79289006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760A5-069C-4C52-A8A6-D82EBDD308AC}">
  <ds:schemaRefs>
    <ds:schemaRef ds:uri="http://schemas.microsoft.com/office/2006/metadata/properties"/>
    <ds:schemaRef ds:uri="http://schemas.microsoft.com/office/infopath/2007/PartnerControls"/>
    <ds:schemaRef ds:uri="e84f4f7d-c1f5-4353-981d-2d7928900634"/>
    <ds:schemaRef ds:uri="d91729d5-7a27-49c0-8af1-274850c138d3"/>
  </ds:schemaRefs>
</ds:datastoreItem>
</file>

<file path=customXml/itemProps3.xml><?xml version="1.0" encoding="utf-8"?>
<ds:datastoreItem xmlns:ds="http://schemas.openxmlformats.org/officeDocument/2006/customXml" ds:itemID="{5611CB70-4427-4B60-B427-BFF3D22EF1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1208</Words>
  <Application>Microsoft Office PowerPoint</Application>
  <PresentationFormat>Widescreen</PresentationFormat>
  <Paragraphs>611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Cambria Math</vt:lpstr>
      <vt:lpstr>Lucida Grande</vt:lpstr>
      <vt:lpstr>NimbusRomNo9L-Regu</vt:lpstr>
      <vt:lpstr>Segoe UI</vt:lpstr>
      <vt:lpstr>URWPalladioL-Bold</vt:lpstr>
      <vt:lpstr>URWPalladioL-Roma</vt:lpstr>
      <vt:lpstr>Verdana</vt:lpstr>
      <vt:lpstr>1_Office-Design</vt:lpstr>
      <vt:lpstr>Robust Cloud Segmentation in Satellite Images using Multi-view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mws</dc:creator>
  <cp:lastModifiedBy>Rushan Mukherjee</cp:lastModifiedBy>
  <cp:revision>574</cp:revision>
  <dcterms:created xsi:type="dcterms:W3CDTF">2010-05-03T10:36:49Z</dcterms:created>
  <dcterms:modified xsi:type="dcterms:W3CDTF">2025-04-01T09:03:39Z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0x010100550BA0885B3B0B49A98232D7028B7485</vt:lpwstr>
  </property>
  <property fmtid="{D5CDD505-2E9C-101B-9397-08002B2CF9AE}" pid="3" name="MediaServiceImageTags">
    <vt:lpwstr/>
  </property>
</Properties>
</file>